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7" r:id="rId6"/>
    <p:sldId id="348" r:id="rId7"/>
    <p:sldId id="346" r:id="rId8"/>
    <p:sldId id="347" r:id="rId9"/>
    <p:sldId id="309" r:id="rId10"/>
    <p:sldId id="310" r:id="rId11"/>
    <p:sldId id="311" r:id="rId12"/>
    <p:sldId id="312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43" r:id="rId21"/>
    <p:sldId id="342" r:id="rId22"/>
    <p:sldId id="325" r:id="rId23"/>
    <p:sldId id="326" r:id="rId24"/>
    <p:sldId id="327" r:id="rId25"/>
    <p:sldId id="349" r:id="rId26"/>
    <p:sldId id="350" r:id="rId27"/>
    <p:sldId id="279" r:id="rId28"/>
    <p:sldId id="330" r:id="rId29"/>
    <p:sldId id="329" r:id="rId30"/>
    <p:sldId id="334" r:id="rId31"/>
    <p:sldId id="335" r:id="rId32"/>
    <p:sldId id="336" r:id="rId33"/>
    <p:sldId id="337" r:id="rId34"/>
    <p:sldId id="338" r:id="rId35"/>
    <p:sldId id="339" r:id="rId36"/>
    <p:sldId id="345" r:id="rId37"/>
    <p:sldId id="344" r:id="rId38"/>
    <p:sldId id="340" r:id="rId3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3" autoAdjust="0"/>
    <p:restoredTop sz="95161" autoAdjust="0"/>
  </p:normalViewPr>
  <p:slideViewPr>
    <p:cSldViewPr snapToGrid="0" showGuides="1">
      <p:cViewPr varScale="1">
        <p:scale>
          <a:sx n="144" d="100"/>
          <a:sy n="144" d="100"/>
        </p:scale>
        <p:origin x="51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1/19/22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05F10F1-6C00-CA43-A1C3-CBE6FCE4C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03D051A-7BF5-B047-88B5-4835A5043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A9B7EE1-C98E-DA4A-AFA2-4A4C1D2CE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30D67A2A-7FAA-F84E-91A2-08C8D79BF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1045013-2D83-1340-9E7B-6A66FD6A5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594C5EB-14FC-AF41-87E8-82B822CBF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0757822-D6F7-FC4C-BF1B-98A8653AF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34E5A15-F9CF-184E-8F8F-934B59031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0276628E-D751-9044-B09D-E399026E4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D9D9AAAD-45CD-6146-94AD-6153AC07F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24629C5-3FD0-F549-A0DD-1A1E00177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A01B4FF0-1BB3-AF4C-AD9B-D68197D03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4508988F-9A05-4E46-B35A-8DFAEB812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E0BBDCFC-780A-5649-A23F-8F1196153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2DA3E4E6-90DA-0246-B455-7FAB8DBC1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6655C620-DD10-4640-90AF-E3ED9F7B8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90D94824-5685-2842-BB4D-87581CFA8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8BAFB958-C8BE-4642-B018-98D4F9929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6062971A-7623-0F41-BEB0-7237DFE9C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6A9DB71C-AE20-C64C-9FB1-1E583BE79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3E777238-5B7F-BA4D-8D70-DC590620B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74A869F5-0557-CF47-B05A-1B0EA9C8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0A985B9-0346-154C-98B9-81C33D5C5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08AFABF-147D-934B-B3C3-1D78881CC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61CC82A-1D3A-4C49-A84B-CA2533768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07C57D9-5D49-A34F-BC2A-4E075FBEC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D228156-AF21-B047-B450-2B494F76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D1C9534-0B76-1442-AC9F-F66926260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84E4EED-CB69-4B4A-82BF-4C6FFEF67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634CC76-05B0-C84A-8CEB-7090A56FA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B41ECFF-82AC-0D4B-B3CF-60690F838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A11425A-C42B-E54F-A95F-241A2B4A2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B8D1AF8-BA6B-5649-8EDC-F2825E531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489B6399-B3EE-7041-B881-22BC09DFF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96CB934-69F6-1A49-AD8C-D128875AF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F9270F6-1F94-5049-86D5-781170C1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68711F9-2BE3-014B-9107-3E4BADDCF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FFA5FB9-F188-E44F-9E42-11418D449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5617ABB8-2E12-CF4F-AE43-7B2B4ECA18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55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55BE19A3-113D-5F43-8F79-FAF16B1D65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2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67" y="1354138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8867" y="1354138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35BF5755-12E5-5243-9AE2-5085B9F151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1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  <p:sldLayoutId id="2147483759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 based on material by</a:t>
            </a:r>
            <a:br>
              <a:rPr lang="en-US" dirty="0"/>
            </a:br>
            <a:r>
              <a:rPr lang="en-US" dirty="0"/>
              <a:t>Bob </a:t>
            </a:r>
            <a:r>
              <a:rPr lang="en-US" dirty="0" err="1"/>
              <a:t>Dalesio</a:t>
            </a:r>
            <a:r>
              <a:rPr lang="en-US" dirty="0"/>
              <a:t> (then LANL)</a:t>
            </a:r>
            <a:br>
              <a:rPr lang="en-US" dirty="0"/>
            </a:br>
            <a:r>
              <a:rPr lang="en-US" dirty="0"/>
              <a:t>Ned Arnold (APS)</a:t>
            </a:r>
            <a:br>
              <a:rPr lang="en-US" dirty="0"/>
            </a:br>
            <a:r>
              <a:rPr lang="en-US" dirty="0"/>
              <a:t>Ken Evans (APS)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>
            <a:extLst>
              <a:ext uri="{FF2B5EF4-FFF2-40B4-BE49-F238E27FC236}">
                <a16:creationId xmlns:a16="http://schemas.microsoft.com/office/drawing/2014/main" id="{5A586C70-F7A4-EA4F-8426-B22625718B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507E4C2-9ED5-0046-91E4-D3B3B01E20E6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3B0439E-EC90-8C4F-B266-CB2F2DCA1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Clients find Channels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17571F3-576F-864C-B3CA-75A1D9A5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C3AC73F-7086-7F4E-BF94-39027D9C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1DE05B8-C5EA-2643-A785-CFFE6F83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589088"/>
            <a:ext cx="976312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13240FAB-0907-494B-9CDC-44654DD5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1589088"/>
            <a:ext cx="976313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81D9CB3-CF21-8D4A-BDBA-8AB5ED91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6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2B9AB3AF-AC7A-4545-AD8B-6979BB65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DC439DF1-EE80-6D43-B750-4F738A179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9" y="4225926"/>
            <a:ext cx="974725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3152" tIns="36576" rIns="73152" bIns="3657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60E2E9C2-DA6B-6243-A3C1-53C48538D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6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EFF255F8-0F2F-6046-A82B-2F77B90C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A73F6DB1-516F-954F-B132-C2CECFD2C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186364"/>
            <a:ext cx="839788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Meter</a:t>
            </a:r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5D77CA87-9E87-3948-912B-2A5A33CC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5186364"/>
            <a:ext cx="1689100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Power Supply</a:t>
            </a: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993A825B-46D2-494A-8581-987E8DC3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9" y="5186364"/>
            <a:ext cx="936625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Camera</a:t>
            </a:r>
          </a:p>
        </p:txBody>
      </p:sp>
      <p:cxnSp>
        <p:nvCxnSpPr>
          <p:cNvPr id="25615" name="AutoShape 15">
            <a:extLst>
              <a:ext uri="{FF2B5EF4-FFF2-40B4-BE49-F238E27FC236}">
                <a16:creationId xmlns:a16="http://schemas.microsoft.com/office/drawing/2014/main" id="{85DEC6CC-A00D-6546-AD72-0B289748B613}"/>
              </a:ext>
            </a:extLst>
          </p:cNvPr>
          <p:cNvCxnSpPr>
            <a:cxnSpLocks noChangeShapeType="1"/>
            <a:stCxn id="25603" idx="2"/>
            <a:endCxn id="25609" idx="0"/>
          </p:cNvCxnSpPr>
          <p:nvPr/>
        </p:nvCxnSpPr>
        <p:spPr bwMode="auto">
          <a:xfrm>
            <a:off x="3352800" y="1968501"/>
            <a:ext cx="254000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AutoShape 16">
            <a:extLst>
              <a:ext uri="{FF2B5EF4-FFF2-40B4-BE49-F238E27FC236}">
                <a16:creationId xmlns:a16="http://schemas.microsoft.com/office/drawing/2014/main" id="{22507C31-8B52-5F46-A25A-F0F46688293C}"/>
              </a:ext>
            </a:extLst>
          </p:cNvPr>
          <p:cNvCxnSpPr>
            <a:cxnSpLocks noChangeShapeType="1"/>
            <a:stCxn id="25604" idx="2"/>
            <a:endCxn id="25609" idx="0"/>
          </p:cNvCxnSpPr>
          <p:nvPr/>
        </p:nvCxnSpPr>
        <p:spPr bwMode="auto">
          <a:xfrm flipH="1">
            <a:off x="3606801" y="1968501"/>
            <a:ext cx="842963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AutoShape 17">
            <a:extLst>
              <a:ext uri="{FF2B5EF4-FFF2-40B4-BE49-F238E27FC236}">
                <a16:creationId xmlns:a16="http://schemas.microsoft.com/office/drawing/2014/main" id="{39C0620F-DBE7-DF47-A055-DC2C18A46F85}"/>
              </a:ext>
            </a:extLst>
          </p:cNvPr>
          <p:cNvCxnSpPr>
            <a:cxnSpLocks noChangeShapeType="1"/>
            <a:stCxn id="25605" idx="2"/>
            <a:endCxn id="25609" idx="0"/>
          </p:cNvCxnSpPr>
          <p:nvPr/>
        </p:nvCxnSpPr>
        <p:spPr bwMode="auto">
          <a:xfrm flipH="1">
            <a:off x="3606801" y="1968501"/>
            <a:ext cx="1941513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18">
            <a:extLst>
              <a:ext uri="{FF2B5EF4-FFF2-40B4-BE49-F238E27FC236}">
                <a16:creationId xmlns:a16="http://schemas.microsoft.com/office/drawing/2014/main" id="{0ED62117-A6B5-7145-AAD8-E95644874586}"/>
              </a:ext>
            </a:extLst>
          </p:cNvPr>
          <p:cNvCxnSpPr>
            <a:cxnSpLocks noChangeShapeType="1"/>
            <a:stCxn id="25606" idx="2"/>
            <a:endCxn id="25609" idx="0"/>
          </p:cNvCxnSpPr>
          <p:nvPr/>
        </p:nvCxnSpPr>
        <p:spPr bwMode="auto">
          <a:xfrm flipH="1">
            <a:off x="3606801" y="1968501"/>
            <a:ext cx="3038475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19">
            <a:extLst>
              <a:ext uri="{FF2B5EF4-FFF2-40B4-BE49-F238E27FC236}">
                <a16:creationId xmlns:a16="http://schemas.microsoft.com/office/drawing/2014/main" id="{CE4092FB-FF06-5F42-B055-47A7764936CD}"/>
              </a:ext>
            </a:extLst>
          </p:cNvPr>
          <p:cNvCxnSpPr>
            <a:cxnSpLocks noChangeShapeType="1"/>
            <a:stCxn id="25607" idx="2"/>
            <a:endCxn id="25609" idx="0"/>
          </p:cNvCxnSpPr>
          <p:nvPr/>
        </p:nvCxnSpPr>
        <p:spPr bwMode="auto">
          <a:xfrm flipH="1">
            <a:off x="3606800" y="1968501"/>
            <a:ext cx="4135438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AutoShape 20">
            <a:extLst>
              <a:ext uri="{FF2B5EF4-FFF2-40B4-BE49-F238E27FC236}">
                <a16:creationId xmlns:a16="http://schemas.microsoft.com/office/drawing/2014/main" id="{BF942B47-FC22-DB4B-876D-A43A999C8981}"/>
              </a:ext>
            </a:extLst>
          </p:cNvPr>
          <p:cNvCxnSpPr>
            <a:cxnSpLocks noChangeShapeType="1"/>
            <a:stCxn id="25608" idx="2"/>
            <a:endCxn id="25609" idx="0"/>
          </p:cNvCxnSpPr>
          <p:nvPr/>
        </p:nvCxnSpPr>
        <p:spPr bwMode="auto">
          <a:xfrm flipH="1">
            <a:off x="3606800" y="1968501"/>
            <a:ext cx="5232400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AutoShape 21">
            <a:extLst>
              <a:ext uri="{FF2B5EF4-FFF2-40B4-BE49-F238E27FC236}">
                <a16:creationId xmlns:a16="http://schemas.microsoft.com/office/drawing/2014/main" id="{B7C7AF30-DF53-5D4D-9BFE-BA61763A2590}"/>
              </a:ext>
            </a:extLst>
          </p:cNvPr>
          <p:cNvCxnSpPr>
            <a:cxnSpLocks noChangeShapeType="1"/>
            <a:stCxn id="25608" idx="2"/>
            <a:endCxn id="25611" idx="0"/>
          </p:cNvCxnSpPr>
          <p:nvPr/>
        </p:nvCxnSpPr>
        <p:spPr bwMode="auto">
          <a:xfrm flipH="1">
            <a:off x="8585200" y="1968500"/>
            <a:ext cx="254000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AutoShape 22">
            <a:extLst>
              <a:ext uri="{FF2B5EF4-FFF2-40B4-BE49-F238E27FC236}">
                <a16:creationId xmlns:a16="http://schemas.microsoft.com/office/drawing/2014/main" id="{0BEB73ED-E78C-3D41-A2A1-55CBDBD7B226}"/>
              </a:ext>
            </a:extLst>
          </p:cNvPr>
          <p:cNvCxnSpPr>
            <a:cxnSpLocks noChangeShapeType="1"/>
            <a:stCxn id="25625" idx="2"/>
            <a:endCxn id="25612" idx="0"/>
          </p:cNvCxnSpPr>
          <p:nvPr/>
        </p:nvCxnSpPr>
        <p:spPr bwMode="auto">
          <a:xfrm>
            <a:off x="5265739" y="4605339"/>
            <a:ext cx="3175" cy="5683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23">
            <a:extLst>
              <a:ext uri="{FF2B5EF4-FFF2-40B4-BE49-F238E27FC236}">
                <a16:creationId xmlns:a16="http://schemas.microsoft.com/office/drawing/2014/main" id="{89BB4577-C2C1-4A4D-84AE-F392A18F6B4F}"/>
              </a:ext>
            </a:extLst>
          </p:cNvPr>
          <p:cNvCxnSpPr>
            <a:cxnSpLocks noChangeShapeType="1"/>
            <a:stCxn id="25610" idx="2"/>
            <a:endCxn id="25613" idx="0"/>
          </p:cNvCxnSpPr>
          <p:nvPr/>
        </p:nvCxnSpPr>
        <p:spPr bwMode="auto">
          <a:xfrm>
            <a:off x="6924675" y="4621213"/>
            <a:ext cx="1588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AutoShape 24">
            <a:extLst>
              <a:ext uri="{FF2B5EF4-FFF2-40B4-BE49-F238E27FC236}">
                <a16:creationId xmlns:a16="http://schemas.microsoft.com/office/drawing/2014/main" id="{E6C5A432-BA3A-434A-9BD7-6BBB79FBCFB5}"/>
              </a:ext>
            </a:extLst>
          </p:cNvPr>
          <p:cNvCxnSpPr>
            <a:cxnSpLocks noChangeShapeType="1"/>
            <a:stCxn id="25611" idx="2"/>
            <a:endCxn id="25614" idx="0"/>
          </p:cNvCxnSpPr>
          <p:nvPr/>
        </p:nvCxnSpPr>
        <p:spPr bwMode="auto">
          <a:xfrm>
            <a:off x="8585200" y="4621213"/>
            <a:ext cx="0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5" name="Rectangle 25">
            <a:extLst>
              <a:ext uri="{FF2B5EF4-FFF2-40B4-BE49-F238E27FC236}">
                <a16:creationId xmlns:a16="http://schemas.microsoft.com/office/drawing/2014/main" id="{E2CF9418-B28D-674E-B3FB-36D5E4628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225926"/>
            <a:ext cx="976312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cxnSp>
        <p:nvCxnSpPr>
          <p:cNvPr id="25626" name="AutoShape 26">
            <a:extLst>
              <a:ext uri="{FF2B5EF4-FFF2-40B4-BE49-F238E27FC236}">
                <a16:creationId xmlns:a16="http://schemas.microsoft.com/office/drawing/2014/main" id="{11BCECD1-D703-D141-ABF0-164D6C210759}"/>
              </a:ext>
            </a:extLst>
          </p:cNvPr>
          <p:cNvCxnSpPr>
            <a:cxnSpLocks noChangeShapeType="1"/>
            <a:stCxn id="25604" idx="2"/>
            <a:endCxn id="25625" idx="0"/>
          </p:cNvCxnSpPr>
          <p:nvPr/>
        </p:nvCxnSpPr>
        <p:spPr bwMode="auto">
          <a:xfrm>
            <a:off x="4449764" y="1968501"/>
            <a:ext cx="815975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AutoShape 27">
            <a:extLst>
              <a:ext uri="{FF2B5EF4-FFF2-40B4-BE49-F238E27FC236}">
                <a16:creationId xmlns:a16="http://schemas.microsoft.com/office/drawing/2014/main" id="{62654789-E97E-254D-BBE9-7CBEDD0694E5}"/>
              </a:ext>
            </a:extLst>
          </p:cNvPr>
          <p:cNvCxnSpPr>
            <a:cxnSpLocks noChangeShapeType="1"/>
            <a:stCxn id="25605" idx="2"/>
            <a:endCxn id="25610" idx="0"/>
          </p:cNvCxnSpPr>
          <p:nvPr/>
        </p:nvCxnSpPr>
        <p:spPr bwMode="auto">
          <a:xfrm>
            <a:off x="5548313" y="1968500"/>
            <a:ext cx="1376362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AutoShape 28">
            <a:extLst>
              <a:ext uri="{FF2B5EF4-FFF2-40B4-BE49-F238E27FC236}">
                <a16:creationId xmlns:a16="http://schemas.microsoft.com/office/drawing/2014/main" id="{09B61B8B-7EC3-C843-AF89-C2A5AF4146F6}"/>
              </a:ext>
            </a:extLst>
          </p:cNvPr>
          <p:cNvCxnSpPr>
            <a:cxnSpLocks noChangeShapeType="1"/>
            <a:stCxn id="25611" idx="0"/>
            <a:endCxn id="25604" idx="2"/>
          </p:cNvCxnSpPr>
          <p:nvPr/>
        </p:nvCxnSpPr>
        <p:spPr bwMode="auto">
          <a:xfrm flipH="1" flipV="1">
            <a:off x="4449764" y="1968500"/>
            <a:ext cx="4135437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AutoShape 29">
            <a:extLst>
              <a:ext uri="{FF2B5EF4-FFF2-40B4-BE49-F238E27FC236}">
                <a16:creationId xmlns:a16="http://schemas.microsoft.com/office/drawing/2014/main" id="{B93E8F24-3DEF-E846-86B8-A887142389CF}"/>
              </a:ext>
            </a:extLst>
          </p:cNvPr>
          <p:cNvCxnSpPr>
            <a:cxnSpLocks noChangeShapeType="1"/>
            <a:stCxn id="25610" idx="0"/>
            <a:endCxn id="25604" idx="2"/>
          </p:cNvCxnSpPr>
          <p:nvPr/>
        </p:nvCxnSpPr>
        <p:spPr bwMode="auto">
          <a:xfrm flipH="1" flipV="1">
            <a:off x="4449763" y="1968500"/>
            <a:ext cx="2474912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AutoShape 30">
            <a:extLst>
              <a:ext uri="{FF2B5EF4-FFF2-40B4-BE49-F238E27FC236}">
                <a16:creationId xmlns:a16="http://schemas.microsoft.com/office/drawing/2014/main" id="{8A977BD2-F87B-D14D-B494-DFFD29BF916D}"/>
              </a:ext>
            </a:extLst>
          </p:cNvPr>
          <p:cNvCxnSpPr>
            <a:cxnSpLocks noChangeShapeType="1"/>
            <a:stCxn id="25625" idx="0"/>
            <a:endCxn id="25603" idx="2"/>
          </p:cNvCxnSpPr>
          <p:nvPr/>
        </p:nvCxnSpPr>
        <p:spPr bwMode="auto">
          <a:xfrm flipH="1" flipV="1">
            <a:off x="3352800" y="1968501"/>
            <a:ext cx="1912938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AutoShape 31">
            <a:extLst>
              <a:ext uri="{FF2B5EF4-FFF2-40B4-BE49-F238E27FC236}">
                <a16:creationId xmlns:a16="http://schemas.microsoft.com/office/drawing/2014/main" id="{0638C937-8311-674F-89C8-FD03FD4071D8}"/>
              </a:ext>
            </a:extLst>
          </p:cNvPr>
          <p:cNvCxnSpPr>
            <a:cxnSpLocks noChangeShapeType="1"/>
            <a:stCxn id="25610" idx="0"/>
            <a:endCxn id="25603" idx="2"/>
          </p:cNvCxnSpPr>
          <p:nvPr/>
        </p:nvCxnSpPr>
        <p:spPr bwMode="auto">
          <a:xfrm flipH="1" flipV="1">
            <a:off x="3352801" y="1968500"/>
            <a:ext cx="3571875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2" name="AutoShape 32">
            <a:extLst>
              <a:ext uri="{FF2B5EF4-FFF2-40B4-BE49-F238E27FC236}">
                <a16:creationId xmlns:a16="http://schemas.microsoft.com/office/drawing/2014/main" id="{88F7D3B5-07DC-404B-BA8E-3649E9E2CA8A}"/>
              </a:ext>
            </a:extLst>
          </p:cNvPr>
          <p:cNvCxnSpPr>
            <a:cxnSpLocks noChangeShapeType="1"/>
            <a:stCxn id="25611" idx="0"/>
            <a:endCxn id="25603" idx="2"/>
          </p:cNvCxnSpPr>
          <p:nvPr/>
        </p:nvCxnSpPr>
        <p:spPr bwMode="auto">
          <a:xfrm flipH="1" flipV="1">
            <a:off x="3352800" y="1968500"/>
            <a:ext cx="5232400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3" name="AutoShape 33">
            <a:extLst>
              <a:ext uri="{FF2B5EF4-FFF2-40B4-BE49-F238E27FC236}">
                <a16:creationId xmlns:a16="http://schemas.microsoft.com/office/drawing/2014/main" id="{342DA5D0-76E9-6F41-927A-74BBF41EF7C3}"/>
              </a:ext>
            </a:extLst>
          </p:cNvPr>
          <p:cNvCxnSpPr>
            <a:cxnSpLocks noChangeShapeType="1"/>
            <a:stCxn id="25625" idx="0"/>
            <a:endCxn id="25605" idx="2"/>
          </p:cNvCxnSpPr>
          <p:nvPr/>
        </p:nvCxnSpPr>
        <p:spPr bwMode="auto">
          <a:xfrm flipV="1">
            <a:off x="5265739" y="1968501"/>
            <a:ext cx="282575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4" name="AutoShape 34">
            <a:extLst>
              <a:ext uri="{FF2B5EF4-FFF2-40B4-BE49-F238E27FC236}">
                <a16:creationId xmlns:a16="http://schemas.microsoft.com/office/drawing/2014/main" id="{66F6AA2F-E183-694B-9C3E-146E3F3D67BE}"/>
              </a:ext>
            </a:extLst>
          </p:cNvPr>
          <p:cNvCxnSpPr>
            <a:cxnSpLocks noChangeShapeType="1"/>
            <a:stCxn id="25611" idx="0"/>
            <a:endCxn id="25606" idx="2"/>
          </p:cNvCxnSpPr>
          <p:nvPr/>
        </p:nvCxnSpPr>
        <p:spPr bwMode="auto">
          <a:xfrm flipH="1" flipV="1">
            <a:off x="6645276" y="1968500"/>
            <a:ext cx="1939925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5" name="AutoShape 35">
            <a:extLst>
              <a:ext uri="{FF2B5EF4-FFF2-40B4-BE49-F238E27FC236}">
                <a16:creationId xmlns:a16="http://schemas.microsoft.com/office/drawing/2014/main" id="{FA1339DA-341C-464B-B8E9-B3599AE203E0}"/>
              </a:ext>
            </a:extLst>
          </p:cNvPr>
          <p:cNvCxnSpPr>
            <a:cxnSpLocks noChangeShapeType="1"/>
            <a:stCxn id="25611" idx="0"/>
            <a:endCxn id="25605" idx="2"/>
          </p:cNvCxnSpPr>
          <p:nvPr/>
        </p:nvCxnSpPr>
        <p:spPr bwMode="auto">
          <a:xfrm flipH="1" flipV="1">
            <a:off x="5548314" y="1968500"/>
            <a:ext cx="3036887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6" name="AutoShape 36">
            <a:extLst>
              <a:ext uri="{FF2B5EF4-FFF2-40B4-BE49-F238E27FC236}">
                <a16:creationId xmlns:a16="http://schemas.microsoft.com/office/drawing/2014/main" id="{CCCEBE93-0FE8-024A-876A-3D1D7DE0F01F}"/>
              </a:ext>
            </a:extLst>
          </p:cNvPr>
          <p:cNvCxnSpPr>
            <a:cxnSpLocks noChangeShapeType="1"/>
            <a:stCxn id="25625" idx="0"/>
            <a:endCxn id="25606" idx="2"/>
          </p:cNvCxnSpPr>
          <p:nvPr/>
        </p:nvCxnSpPr>
        <p:spPr bwMode="auto">
          <a:xfrm flipV="1">
            <a:off x="5265739" y="1968501"/>
            <a:ext cx="1379537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7" name="AutoShape 37">
            <a:extLst>
              <a:ext uri="{FF2B5EF4-FFF2-40B4-BE49-F238E27FC236}">
                <a16:creationId xmlns:a16="http://schemas.microsoft.com/office/drawing/2014/main" id="{9B5F2AF3-EE75-A246-9A1F-AFCE974B0B87}"/>
              </a:ext>
            </a:extLst>
          </p:cNvPr>
          <p:cNvCxnSpPr>
            <a:cxnSpLocks noChangeShapeType="1"/>
            <a:stCxn id="25625" idx="0"/>
            <a:endCxn id="25607" idx="2"/>
          </p:cNvCxnSpPr>
          <p:nvPr/>
        </p:nvCxnSpPr>
        <p:spPr bwMode="auto">
          <a:xfrm flipV="1">
            <a:off x="5265738" y="1968501"/>
            <a:ext cx="2476500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8" name="AutoShape 38">
            <a:extLst>
              <a:ext uri="{FF2B5EF4-FFF2-40B4-BE49-F238E27FC236}">
                <a16:creationId xmlns:a16="http://schemas.microsoft.com/office/drawing/2014/main" id="{9CC19EB8-DDB3-124F-9251-BF0EFA4A7761}"/>
              </a:ext>
            </a:extLst>
          </p:cNvPr>
          <p:cNvCxnSpPr>
            <a:cxnSpLocks noChangeShapeType="1"/>
            <a:stCxn id="25610" idx="0"/>
            <a:endCxn id="25607" idx="2"/>
          </p:cNvCxnSpPr>
          <p:nvPr/>
        </p:nvCxnSpPr>
        <p:spPr bwMode="auto">
          <a:xfrm flipV="1">
            <a:off x="6924676" y="1968500"/>
            <a:ext cx="817563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9" name="AutoShape 39">
            <a:extLst>
              <a:ext uri="{FF2B5EF4-FFF2-40B4-BE49-F238E27FC236}">
                <a16:creationId xmlns:a16="http://schemas.microsoft.com/office/drawing/2014/main" id="{1C73A6DC-B82C-B548-9754-D5EF7917ECB5}"/>
              </a:ext>
            </a:extLst>
          </p:cNvPr>
          <p:cNvCxnSpPr>
            <a:cxnSpLocks noChangeShapeType="1"/>
            <a:stCxn id="25610" idx="0"/>
            <a:endCxn id="25606" idx="2"/>
          </p:cNvCxnSpPr>
          <p:nvPr/>
        </p:nvCxnSpPr>
        <p:spPr bwMode="auto">
          <a:xfrm flipH="1" flipV="1">
            <a:off x="6645275" y="1968500"/>
            <a:ext cx="279400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0" name="AutoShape 40">
            <a:extLst>
              <a:ext uri="{FF2B5EF4-FFF2-40B4-BE49-F238E27FC236}">
                <a16:creationId xmlns:a16="http://schemas.microsoft.com/office/drawing/2014/main" id="{6D29FF50-E9E7-B14B-810D-5190943BBF03}"/>
              </a:ext>
            </a:extLst>
          </p:cNvPr>
          <p:cNvCxnSpPr>
            <a:cxnSpLocks noChangeShapeType="1"/>
            <a:stCxn id="25625" idx="0"/>
            <a:endCxn id="25608" idx="2"/>
          </p:cNvCxnSpPr>
          <p:nvPr/>
        </p:nvCxnSpPr>
        <p:spPr bwMode="auto">
          <a:xfrm flipV="1">
            <a:off x="5265738" y="1968501"/>
            <a:ext cx="3573462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1" name="AutoShape 41">
            <a:extLst>
              <a:ext uri="{FF2B5EF4-FFF2-40B4-BE49-F238E27FC236}">
                <a16:creationId xmlns:a16="http://schemas.microsoft.com/office/drawing/2014/main" id="{DDD709D1-E83D-9D49-915B-C3FE11BED930}"/>
              </a:ext>
            </a:extLst>
          </p:cNvPr>
          <p:cNvCxnSpPr>
            <a:cxnSpLocks noChangeShapeType="1"/>
            <a:stCxn id="25610" idx="0"/>
            <a:endCxn id="25608" idx="2"/>
          </p:cNvCxnSpPr>
          <p:nvPr/>
        </p:nvCxnSpPr>
        <p:spPr bwMode="auto">
          <a:xfrm flipV="1">
            <a:off x="6924676" y="1968500"/>
            <a:ext cx="1914525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2" name="AutoShape 42">
            <a:extLst>
              <a:ext uri="{FF2B5EF4-FFF2-40B4-BE49-F238E27FC236}">
                <a16:creationId xmlns:a16="http://schemas.microsoft.com/office/drawing/2014/main" id="{08E22013-F4B2-A545-AE57-6A689A98B07D}"/>
              </a:ext>
            </a:extLst>
          </p:cNvPr>
          <p:cNvCxnSpPr>
            <a:cxnSpLocks noChangeShapeType="1"/>
            <a:stCxn id="25611" idx="0"/>
            <a:endCxn id="25607" idx="2"/>
          </p:cNvCxnSpPr>
          <p:nvPr/>
        </p:nvCxnSpPr>
        <p:spPr bwMode="auto">
          <a:xfrm flipH="1" flipV="1">
            <a:off x="7742238" y="1968500"/>
            <a:ext cx="842962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8779" name="Rectangle 43">
            <a:extLst>
              <a:ext uri="{FF2B5EF4-FFF2-40B4-BE49-F238E27FC236}">
                <a16:creationId xmlns:a16="http://schemas.microsoft.com/office/drawing/2014/main" id="{13CDAD4A-84FB-524F-97F9-4B90A9DB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9" y="2873376"/>
            <a:ext cx="4137025" cy="366713"/>
          </a:xfrm>
          <a:prstGeom prst="rect">
            <a:avLst/>
          </a:prstGeom>
          <a:solidFill>
            <a:srgbClr val="FF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Channel Access</a:t>
            </a:r>
          </a:p>
        </p:txBody>
      </p:sp>
      <p:grpSp>
        <p:nvGrpSpPr>
          <p:cNvPr id="628787" name="Group 51">
            <a:extLst>
              <a:ext uri="{FF2B5EF4-FFF2-40B4-BE49-F238E27FC236}">
                <a16:creationId xmlns:a16="http://schemas.microsoft.com/office/drawing/2014/main" id="{8303AFB8-1FED-F34A-A1A7-8E9F82B3423F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5564189"/>
            <a:ext cx="3295650" cy="587375"/>
            <a:chOff x="1327" y="3505"/>
            <a:chExt cx="2076" cy="370"/>
          </a:xfrm>
        </p:grpSpPr>
        <p:sp>
          <p:nvSpPr>
            <p:cNvPr id="25648" name="AutoShape 47">
              <a:extLst>
                <a:ext uri="{FF2B5EF4-FFF2-40B4-BE49-F238E27FC236}">
                  <a16:creationId xmlns:a16="http://schemas.microsoft.com/office/drawing/2014/main" id="{D59DF551-5715-164E-B27D-415945D2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607"/>
              <a:ext cx="1750" cy="2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Has PV "PS1:Voltage"</a:t>
              </a:r>
            </a:p>
          </p:txBody>
        </p:sp>
        <p:cxnSp>
          <p:nvCxnSpPr>
            <p:cNvPr id="25649" name="AutoShape 48">
              <a:extLst>
                <a:ext uri="{FF2B5EF4-FFF2-40B4-BE49-F238E27FC236}">
                  <a16:creationId xmlns:a16="http://schemas.microsoft.com/office/drawing/2014/main" id="{628E1214-C752-6147-B87B-9FEE6C234387}"/>
                </a:ext>
              </a:extLst>
            </p:cNvPr>
            <p:cNvCxnSpPr>
              <a:cxnSpLocks noChangeShapeType="1"/>
              <a:stCxn id="25648" idx="3"/>
              <a:endCxn id="25613" idx="2"/>
            </p:cNvCxnSpPr>
            <p:nvPr/>
          </p:nvCxnSpPr>
          <p:spPr bwMode="auto">
            <a:xfrm flipV="1">
              <a:off x="3083" y="3505"/>
              <a:ext cx="320" cy="2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8786" name="Group 50">
            <a:extLst>
              <a:ext uri="{FF2B5EF4-FFF2-40B4-BE49-F238E27FC236}">
                <a16:creationId xmlns:a16="http://schemas.microsoft.com/office/drawing/2014/main" id="{C371F8AD-2BFC-F347-A8A2-2BF947257670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881064"/>
            <a:ext cx="3422650" cy="695325"/>
            <a:chOff x="1530" y="555"/>
            <a:chExt cx="2156" cy="438"/>
          </a:xfrm>
        </p:grpSpPr>
        <p:sp>
          <p:nvSpPr>
            <p:cNvPr id="25646" name="AutoShape 46">
              <a:extLst>
                <a:ext uri="{FF2B5EF4-FFF2-40B4-BE49-F238E27FC236}">
                  <a16:creationId xmlns:a16="http://schemas.microsoft.com/office/drawing/2014/main" id="{9D706137-0934-3B42-8B3C-3971783FB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555"/>
              <a:ext cx="2156" cy="2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Wants to read "PS1:Voltage"</a:t>
              </a:r>
            </a:p>
          </p:txBody>
        </p:sp>
        <p:cxnSp>
          <p:nvCxnSpPr>
            <p:cNvPr id="25647" name="AutoShape 49">
              <a:extLst>
                <a:ext uri="{FF2B5EF4-FFF2-40B4-BE49-F238E27FC236}">
                  <a16:creationId xmlns:a16="http://schemas.microsoft.com/office/drawing/2014/main" id="{162D0001-A146-9141-8A40-D952B0C8B433}"/>
                </a:ext>
              </a:extLst>
            </p:cNvPr>
            <p:cNvCxnSpPr>
              <a:cxnSpLocks noChangeShapeType="1"/>
              <a:stCxn id="25646" idx="2"/>
              <a:endCxn id="25604" idx="0"/>
            </p:cNvCxnSpPr>
            <p:nvPr/>
          </p:nvCxnSpPr>
          <p:spPr bwMode="auto">
            <a:xfrm flipH="1">
              <a:off x="1843" y="829"/>
              <a:ext cx="765" cy="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7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AF1BF65D-128C-3F4A-B2D5-EA1EC0D7DD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374957B-4D18-FE40-A60D-489313AC0F58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3CD9ABF-383E-4344-B59E-8E8794273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101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37BA263-420E-6C41-8F85-D239FD11A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879476"/>
            <a:ext cx="8694737" cy="5783262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Internet Protocol (IP) consists of UDP and TCP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.. and lower level ICMP, ARP, …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User Datagram Protocol (UDP)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Sends a network packet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from one port on one computer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to one or more ports on one or more other computers.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..with one or more listeners on the target port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Fast!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Checksum: If the packet arrives, it's OK.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Not reliable: Packets get lost, arrive out-of-order, arrive more than once.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Transmission Control Protocol (TCP)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Sends a stream of bytes from one port on one computer to another port on another computer, with exactly one listener on the target port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Reliable: Bytes arrive at the receiver in the correct order.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Basically, adds serial numbers to UDP packets, 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requesting repeats for missing packages.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Slower, and message boundaries get lost: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"Hello Fred!" might arrive as "Hel" &lt;pause&gt; "lo F" &lt;pause&gt; "red!"</a:t>
            </a:r>
          </a:p>
        </p:txBody>
      </p:sp>
    </p:spTree>
  </p:cSld>
  <p:clrMapOvr>
    <a:masterClrMapping/>
  </p:clrMapOvr>
  <p:transition spd="slow" advTm="4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3A887568-7E82-CB4F-929F-AEBE0F62D1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2964B0E-AB6D-A145-859C-630757F12496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7B7D1A2-52AF-CA4E-A173-95AF94E89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and Connect Procedure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586D659-BB61-6F41-89EA-911142B4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AFD4319-9294-D34D-8627-D3F71BE8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66ABCAF-E1A4-9144-9A2E-9F1AC23B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589088"/>
            <a:ext cx="976312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D9486BAF-4795-A649-9292-5EFF88C9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1589088"/>
            <a:ext cx="976313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A56D66F-C5EA-8D42-802E-1B68656E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6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DAFA23B6-BD50-DD4B-8B1F-54DB51E3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934CA5E2-76EC-E84B-8D95-154D5320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9" y="4225926"/>
            <a:ext cx="974725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3152" tIns="36576" rIns="73152" bIns="3657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C2B4CFCB-9301-B441-A461-85B7E37B3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6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D78FCF9A-CC6F-C74D-8968-C1AB9C9D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DBA7DA96-951A-6140-914D-7CC04426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186364"/>
            <a:ext cx="839788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Meter</a:t>
            </a: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D5A9F226-48A0-3E46-A397-266B8959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5186364"/>
            <a:ext cx="1689100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Power Supply</a:t>
            </a:r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B6A24995-1DDD-BF44-8818-03E033A5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9" y="5186364"/>
            <a:ext cx="936625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Camera</a:t>
            </a:r>
          </a:p>
        </p:txBody>
      </p:sp>
      <p:cxnSp>
        <p:nvCxnSpPr>
          <p:cNvPr id="29711" name="AutoShape 15">
            <a:extLst>
              <a:ext uri="{FF2B5EF4-FFF2-40B4-BE49-F238E27FC236}">
                <a16:creationId xmlns:a16="http://schemas.microsoft.com/office/drawing/2014/main" id="{EDF76EF3-68E8-0441-8ABF-E4257F37F8BD}"/>
              </a:ext>
            </a:extLst>
          </p:cNvPr>
          <p:cNvCxnSpPr>
            <a:cxnSpLocks noChangeShapeType="1"/>
            <a:stCxn id="29714" idx="2"/>
            <a:endCxn id="29708" idx="0"/>
          </p:cNvCxnSpPr>
          <p:nvPr/>
        </p:nvCxnSpPr>
        <p:spPr bwMode="auto">
          <a:xfrm>
            <a:off x="5265739" y="4605339"/>
            <a:ext cx="3175" cy="5683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6">
            <a:extLst>
              <a:ext uri="{FF2B5EF4-FFF2-40B4-BE49-F238E27FC236}">
                <a16:creationId xmlns:a16="http://schemas.microsoft.com/office/drawing/2014/main" id="{6AE9AEB6-6BA1-1E46-BA64-23DF222DEDF5}"/>
              </a:ext>
            </a:extLst>
          </p:cNvPr>
          <p:cNvCxnSpPr>
            <a:cxnSpLocks noChangeShapeType="1"/>
            <a:stCxn id="29706" idx="2"/>
            <a:endCxn id="29709" idx="0"/>
          </p:cNvCxnSpPr>
          <p:nvPr/>
        </p:nvCxnSpPr>
        <p:spPr bwMode="auto">
          <a:xfrm>
            <a:off x="6924675" y="4621213"/>
            <a:ext cx="1588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7">
            <a:extLst>
              <a:ext uri="{FF2B5EF4-FFF2-40B4-BE49-F238E27FC236}">
                <a16:creationId xmlns:a16="http://schemas.microsoft.com/office/drawing/2014/main" id="{05ED2E65-8572-2746-AEF6-BEC9AAFC9B80}"/>
              </a:ext>
            </a:extLst>
          </p:cNvPr>
          <p:cNvCxnSpPr>
            <a:cxnSpLocks noChangeShapeType="1"/>
            <a:stCxn id="29707" idx="2"/>
            <a:endCxn id="29710" idx="0"/>
          </p:cNvCxnSpPr>
          <p:nvPr/>
        </p:nvCxnSpPr>
        <p:spPr bwMode="auto">
          <a:xfrm>
            <a:off x="8585200" y="4621213"/>
            <a:ext cx="0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EB478B0A-53B2-6F45-9D84-BBF94F05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225926"/>
            <a:ext cx="976312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grpSp>
        <p:nvGrpSpPr>
          <p:cNvPr id="629779" name="Group 19">
            <a:extLst>
              <a:ext uri="{FF2B5EF4-FFF2-40B4-BE49-F238E27FC236}">
                <a16:creationId xmlns:a16="http://schemas.microsoft.com/office/drawing/2014/main" id="{D6D9B26C-ECF4-5141-827B-7A6BF0C7E58F}"/>
              </a:ext>
            </a:extLst>
          </p:cNvPr>
          <p:cNvGrpSpPr>
            <a:grpSpLocks/>
          </p:cNvGrpSpPr>
          <p:nvPr/>
        </p:nvGrpSpPr>
        <p:grpSpPr bwMode="auto">
          <a:xfrm>
            <a:off x="4465639" y="1982788"/>
            <a:ext cx="2916237" cy="2246312"/>
            <a:chOff x="1853" y="1249"/>
            <a:chExt cx="1837" cy="1415"/>
          </a:xfrm>
        </p:grpSpPr>
        <p:sp>
          <p:nvSpPr>
            <p:cNvPr id="29734" name="Text Box 20">
              <a:extLst>
                <a:ext uri="{FF2B5EF4-FFF2-40B4-BE49-F238E27FC236}">
                  <a16:creationId xmlns:a16="http://schemas.microsoft.com/office/drawing/2014/main" id="{D4EF6540-546C-CB41-A097-89815C009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" y="1386"/>
              <a:ext cx="126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3. TCP Connection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Let</a:t>
              </a:r>
              <a:r>
                <a:rPr lang="ja-JP" altLang="en-US" sz="1600">
                  <a:solidFill>
                    <a:schemeClr val="tx1"/>
                  </a:solidFill>
                </a:rPr>
                <a:t>’</a:t>
              </a:r>
              <a:r>
                <a:rPr lang="en-US" altLang="ja-JP" sz="1600">
                  <a:solidFill>
                    <a:schemeClr val="tx1"/>
                  </a:solidFill>
                </a:rPr>
                <a:t>s talk !</a:t>
              </a:r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29735" name="AutoShape 21">
              <a:extLst>
                <a:ext uri="{FF2B5EF4-FFF2-40B4-BE49-F238E27FC236}">
                  <a16:creationId xmlns:a16="http://schemas.microsoft.com/office/drawing/2014/main" id="{65A6941C-0DD6-8142-9FF5-39C29734A5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53" y="1249"/>
              <a:ext cx="1549" cy="141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9782" name="Group 22">
            <a:extLst>
              <a:ext uri="{FF2B5EF4-FFF2-40B4-BE49-F238E27FC236}">
                <a16:creationId xmlns:a16="http://schemas.microsoft.com/office/drawing/2014/main" id="{053BF184-AB42-B34B-A6BA-21D648503603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1965326"/>
            <a:ext cx="7129462" cy="2644775"/>
            <a:chOff x="1001" y="1238"/>
            <a:chExt cx="4491" cy="1666"/>
          </a:xfrm>
        </p:grpSpPr>
        <p:grpSp>
          <p:nvGrpSpPr>
            <p:cNvPr id="29722" name="Group 23">
              <a:extLst>
                <a:ext uri="{FF2B5EF4-FFF2-40B4-BE49-F238E27FC236}">
                  <a16:creationId xmlns:a16="http://schemas.microsoft.com/office/drawing/2014/main" id="{C7A199BC-0CBB-CF49-A277-0CC06870D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238"/>
              <a:ext cx="4180" cy="1424"/>
              <a:chOff x="1312" y="1238"/>
              <a:chExt cx="4180" cy="1424"/>
            </a:xfrm>
          </p:grpSpPr>
          <p:grpSp>
            <p:nvGrpSpPr>
              <p:cNvPr id="29728" name="Group 24">
                <a:extLst>
                  <a:ext uri="{FF2B5EF4-FFF2-40B4-BE49-F238E27FC236}">
                    <a16:creationId xmlns:a16="http://schemas.microsoft.com/office/drawing/2014/main" id="{9C7B2EAF-6170-144E-ABBA-EF7D9C25E1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2" y="1238"/>
                <a:ext cx="3136" cy="1424"/>
                <a:chOff x="266" y="1944"/>
                <a:chExt cx="3136" cy="1424"/>
              </a:xfrm>
            </p:grpSpPr>
            <p:cxnSp>
              <p:nvCxnSpPr>
                <p:cNvPr id="29730" name="AutoShape 25">
                  <a:extLst>
                    <a:ext uri="{FF2B5EF4-FFF2-40B4-BE49-F238E27FC236}">
                      <a16:creationId xmlns:a16="http://schemas.microsoft.com/office/drawing/2014/main" id="{F74AEB59-37CD-E84A-AF70-CEB5688782F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66" y="1944"/>
                  <a:ext cx="531" cy="141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1" name="AutoShape 26">
                  <a:extLst>
                    <a:ext uri="{FF2B5EF4-FFF2-40B4-BE49-F238E27FC236}">
                      <a16:creationId xmlns:a16="http://schemas.microsoft.com/office/drawing/2014/main" id="{FCEA7D3D-255C-C549-A646-E65A156E27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97" y="1944"/>
                  <a:ext cx="514" cy="141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2" name="AutoShape 27">
                  <a:extLst>
                    <a:ext uri="{FF2B5EF4-FFF2-40B4-BE49-F238E27FC236}">
                      <a16:creationId xmlns:a16="http://schemas.microsoft.com/office/drawing/2014/main" id="{F360E3C2-BF39-DB4E-B009-7BF51D1A1A1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97" y="1944"/>
                  <a:ext cx="2605" cy="142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3" name="AutoShape 28">
                  <a:extLst>
                    <a:ext uri="{FF2B5EF4-FFF2-40B4-BE49-F238E27FC236}">
                      <a16:creationId xmlns:a16="http://schemas.microsoft.com/office/drawing/2014/main" id="{FFAF4BEA-48E3-B348-9AA9-80B19377C1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97" y="1944"/>
                  <a:ext cx="1559" cy="142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9729" name="Text Box 29">
                <a:extLst>
                  <a:ext uri="{FF2B5EF4-FFF2-40B4-BE49-F238E27FC236}">
                    <a16:creationId xmlns:a16="http://schemas.microsoft.com/office/drawing/2014/main" id="{000EBDFA-4CE0-C940-B9D2-417CD85E0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2" y="1902"/>
                <a:ext cx="2190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914400" indent="-457200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371600" indent="-457200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828800" indent="-4572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286000" indent="-4572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7432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32004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6576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41148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AutoNum type="arabicPeriod"/>
                </a:pPr>
                <a:r>
                  <a:rPr lang="en-US" altLang="en-US" sz="1600">
                    <a:solidFill>
                      <a:srgbClr val="ED181E"/>
                    </a:solidFill>
                  </a:rPr>
                  <a:t>UDP </a:t>
                </a:r>
                <a:r>
                  <a:rPr lang="en-US" altLang="en-US" sz="1600" i="1">
                    <a:solidFill>
                      <a:srgbClr val="ED181E"/>
                    </a:solidFill>
                  </a:rPr>
                  <a:t>Broadcast</a:t>
                </a:r>
                <a:r>
                  <a:rPr lang="en-US" altLang="en-US" sz="1600">
                    <a:solidFill>
                      <a:srgbClr val="ED181E"/>
                    </a:solidFill>
                  </a:rPr>
                  <a:t> Sequence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rgbClr val="ED181E"/>
                    </a:solidFill>
                  </a:rPr>
                  <a:t>Who has it ?</a:t>
                </a:r>
              </a:p>
            </p:txBody>
          </p:sp>
        </p:grpSp>
        <p:grpSp>
          <p:nvGrpSpPr>
            <p:cNvPr id="29723" name="Group 30">
              <a:extLst>
                <a:ext uri="{FF2B5EF4-FFF2-40B4-BE49-F238E27FC236}">
                  <a16:creationId xmlns:a16="http://schemas.microsoft.com/office/drawing/2014/main" id="{1482DAF2-72CE-ED4A-9FB7-229F317D8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1" y="2663"/>
              <a:ext cx="3750" cy="241"/>
              <a:chOff x="1101" y="2758"/>
              <a:chExt cx="3750" cy="241"/>
            </a:xfrm>
          </p:grpSpPr>
          <p:sp>
            <p:nvSpPr>
              <p:cNvPr id="29724" name="Rectangle 31">
                <a:extLst>
                  <a:ext uri="{FF2B5EF4-FFF2-40B4-BE49-F238E27FC236}">
                    <a16:creationId xmlns:a16="http://schemas.microsoft.com/office/drawing/2014/main" id="{C2E49B41-8477-1743-B903-BF756BA1B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2758"/>
                <a:ext cx="614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36576" rIns="73152" bIns="36576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  <p:sp>
            <p:nvSpPr>
              <p:cNvPr id="29725" name="Rectangle 32">
                <a:extLst>
                  <a:ext uri="{FF2B5EF4-FFF2-40B4-BE49-F238E27FC236}">
                    <a16:creationId xmlns:a16="http://schemas.microsoft.com/office/drawing/2014/main" id="{1C8B15A3-D67B-CF40-B65A-40EDA6A35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2768"/>
                <a:ext cx="615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  <p:sp>
            <p:nvSpPr>
              <p:cNvPr id="29726" name="Rectangle 33">
                <a:extLst>
                  <a:ext uri="{FF2B5EF4-FFF2-40B4-BE49-F238E27FC236}">
                    <a16:creationId xmlns:a16="http://schemas.microsoft.com/office/drawing/2014/main" id="{23ED3777-99CC-5748-82D4-ABEBDDFA3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768"/>
                <a:ext cx="615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  <p:sp>
            <p:nvSpPr>
              <p:cNvPr id="29727" name="Rectangle 34">
                <a:extLst>
                  <a:ext uri="{FF2B5EF4-FFF2-40B4-BE49-F238E27FC236}">
                    <a16:creationId xmlns:a16="http://schemas.microsoft.com/office/drawing/2014/main" id="{B17E2134-27D7-4A41-A8F7-FF282957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" y="2758"/>
                <a:ext cx="615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</p:grpSp>
      </p:grpSp>
      <p:grpSp>
        <p:nvGrpSpPr>
          <p:cNvPr id="629795" name="Group 35">
            <a:extLst>
              <a:ext uri="{FF2B5EF4-FFF2-40B4-BE49-F238E27FC236}">
                <a16:creationId xmlns:a16="http://schemas.microsoft.com/office/drawing/2014/main" id="{DEF7E9B4-F397-5A41-B4E3-AA77DAC419BA}"/>
              </a:ext>
            </a:extLst>
          </p:cNvPr>
          <p:cNvGrpSpPr>
            <a:grpSpLocks/>
          </p:cNvGrpSpPr>
          <p:nvPr/>
        </p:nvGrpSpPr>
        <p:grpSpPr bwMode="auto">
          <a:xfrm>
            <a:off x="4146550" y="1987550"/>
            <a:ext cx="3309938" cy="2679700"/>
            <a:chOff x="1652" y="1252"/>
            <a:chExt cx="2085" cy="1688"/>
          </a:xfrm>
        </p:grpSpPr>
        <p:grpSp>
          <p:nvGrpSpPr>
            <p:cNvPr id="29718" name="Group 36">
              <a:extLst>
                <a:ext uri="{FF2B5EF4-FFF2-40B4-BE49-F238E27FC236}">
                  <a16:creationId xmlns:a16="http://schemas.microsoft.com/office/drawing/2014/main" id="{367F110D-A0BD-EA4B-9FD9-6E9D28DC3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2" y="1252"/>
              <a:ext cx="1760" cy="1424"/>
              <a:chOff x="1652" y="1252"/>
              <a:chExt cx="1760" cy="1424"/>
            </a:xfrm>
          </p:grpSpPr>
          <p:sp>
            <p:nvSpPr>
              <p:cNvPr id="29720" name="Text Box 37">
                <a:extLst>
                  <a:ext uri="{FF2B5EF4-FFF2-40B4-BE49-F238E27FC236}">
                    <a16:creationId xmlns:a16="http://schemas.microsoft.com/office/drawing/2014/main" id="{9BEB1906-4E7D-1646-9F48-A21354A58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939"/>
                <a:ext cx="925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9900"/>
                    </a:solidFill>
                  </a:rPr>
                  <a:t>2. UDP Reply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9900"/>
                    </a:solidFill>
                  </a:rPr>
                  <a:t>I have it !</a:t>
                </a:r>
              </a:p>
            </p:txBody>
          </p:sp>
          <p:cxnSp>
            <p:nvCxnSpPr>
              <p:cNvPr id="29721" name="AutoShape 38">
                <a:extLst>
                  <a:ext uri="{FF2B5EF4-FFF2-40B4-BE49-F238E27FC236}">
                    <a16:creationId xmlns:a16="http://schemas.microsoft.com/office/drawing/2014/main" id="{7E4FFCBE-532B-8949-96C8-52F8A7C314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853" y="1252"/>
                <a:ext cx="1559" cy="1424"/>
              </a:xfrm>
              <a:prstGeom prst="straightConnector1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19" name="Rectangle 39">
              <a:extLst>
                <a:ext uri="{FF2B5EF4-FFF2-40B4-BE49-F238E27FC236}">
                  <a16:creationId xmlns:a16="http://schemas.microsoft.com/office/drawing/2014/main" id="{B3E208B5-F041-114C-BDFE-72011C83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38"/>
              <a:ext cx="675" cy="30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8522" tIns="29261" rIns="58522" bIns="29261" anchor="ctr"/>
            <a:lstStyle>
              <a:lvl1pPr defTabSz="731838"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31838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31838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31838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31838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IOC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CCEA783D-23FD-294F-A924-4264405982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FAC8C8C-15BA-6147-9456-F944E59FCE0B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3422465-07F3-544B-9343-C9025BAA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Request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9814D1C-2EF4-4045-B3CA-816A12BFE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6414" y="809626"/>
            <a:ext cx="8637587" cy="5154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 search request consists of a sequence of UDP packets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Per default: Broadcast to the local subnet.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Basically plug-and-play when you get started.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Or to IP addresses listed in EPICS_CA_ADDR_LIST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Routers do not forward broadcasts!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You have to add 'other' subnets or specific IOCs off the local subnet to that environment variable!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Starts with a small interval (0.1 s)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Doubles each time, until reaching 5 minute intervals.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Stops after when it gets a response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Wakes again on "beacon anomaly" (details follow later)</a:t>
            </a:r>
          </a:p>
          <a:p>
            <a:pPr lvl="2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CA Servers check each search packet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Usually connects on the first packet or the first few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But non-existent PVs cause a lot of traffic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Try to eliminate them</a:t>
            </a:r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BDACCB0A-EF04-6B4E-9D5C-0D3224D1F745}"/>
              </a:ext>
            </a:extLst>
          </p:cNvPr>
          <p:cNvGrpSpPr>
            <a:grpSpLocks/>
          </p:cNvGrpSpPr>
          <p:nvPr/>
        </p:nvGrpSpPr>
        <p:grpSpPr bwMode="auto">
          <a:xfrm>
            <a:off x="2874202" y="4403217"/>
            <a:ext cx="5068887" cy="76200"/>
            <a:chOff x="1248" y="3264"/>
            <a:chExt cx="3193" cy="48"/>
          </a:xfrm>
        </p:grpSpPr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C6C56657-0FC0-634C-A779-DD383758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0" name="AutoShape 6">
              <a:extLst>
                <a:ext uri="{FF2B5EF4-FFF2-40B4-BE49-F238E27FC236}">
                  <a16:creationId xmlns:a16="http://schemas.microsoft.com/office/drawing/2014/main" id="{DB8B8BDE-32AC-A148-A840-97809F5C2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1" name="AutoShape 7">
              <a:extLst>
                <a:ext uri="{FF2B5EF4-FFF2-40B4-BE49-F238E27FC236}">
                  <a16:creationId xmlns:a16="http://schemas.microsoft.com/office/drawing/2014/main" id="{294404E1-DCF9-2B43-9494-696F31B6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2" name="AutoShape 8">
              <a:extLst>
                <a:ext uri="{FF2B5EF4-FFF2-40B4-BE49-F238E27FC236}">
                  <a16:creationId xmlns:a16="http://schemas.microsoft.com/office/drawing/2014/main" id="{4782AAFC-224E-7448-BB86-B6CDC146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3" name="AutoShape 9">
              <a:extLst>
                <a:ext uri="{FF2B5EF4-FFF2-40B4-BE49-F238E27FC236}">
                  <a16:creationId xmlns:a16="http://schemas.microsoft.com/office/drawing/2014/main" id="{A64F5445-D72C-314B-9464-A878131AC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4" name="AutoShape 10">
              <a:extLst>
                <a:ext uri="{FF2B5EF4-FFF2-40B4-BE49-F238E27FC236}">
                  <a16:creationId xmlns:a16="http://schemas.microsoft.com/office/drawing/2014/main" id="{BB50E66A-459A-8D4F-886F-67A7C03D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5" name="Line 11">
              <a:extLst>
                <a:ext uri="{FF2B5EF4-FFF2-40B4-BE49-F238E27FC236}">
                  <a16:creationId xmlns:a16="http://schemas.microsoft.com/office/drawing/2014/main" id="{FF0BB322-4C70-4F41-9581-2C725DA07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3289"/>
              <a:ext cx="3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AutoShape 12">
              <a:extLst>
                <a:ext uri="{FF2B5EF4-FFF2-40B4-BE49-F238E27FC236}">
                  <a16:creationId xmlns:a16="http://schemas.microsoft.com/office/drawing/2014/main" id="{86CE6EF9-813B-1E42-AB84-B311C3231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A9A42D-0507-7A4B-85AE-FA2F6737A6F8}"/>
              </a:ext>
            </a:extLst>
          </p:cNvPr>
          <p:cNvGrpSpPr/>
          <p:nvPr/>
        </p:nvGrpSpPr>
        <p:grpSpPr>
          <a:xfrm>
            <a:off x="9601503" y="2552062"/>
            <a:ext cx="2486897" cy="2507618"/>
            <a:chOff x="9183487" y="4336338"/>
            <a:chExt cx="2486897" cy="2507618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285E8B9-38DB-9E48-BF59-079862380ECD}"/>
                </a:ext>
              </a:extLst>
            </p:cNvPr>
            <p:cNvSpPr/>
            <p:nvPr/>
          </p:nvSpPr>
          <p:spPr>
            <a:xfrm rot="16200000" flipH="1">
              <a:off x="9192749" y="5105924"/>
              <a:ext cx="2050007" cy="510836"/>
            </a:xfrm>
            <a:prstGeom prst="arc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9F8F9A-6627-0244-86B7-67DB0163168B}"/>
                </a:ext>
              </a:extLst>
            </p:cNvPr>
            <p:cNvGrpSpPr/>
            <p:nvPr/>
          </p:nvGrpSpPr>
          <p:grpSpPr>
            <a:xfrm>
              <a:off x="9183487" y="4854804"/>
              <a:ext cx="2486897" cy="1989152"/>
              <a:chOff x="9183487" y="4854804"/>
              <a:chExt cx="2486897" cy="198915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045C10A-553D-6E44-AE68-649F4F2F96BE}"/>
                  </a:ext>
                </a:extLst>
              </p:cNvPr>
              <p:cNvCxnSpPr/>
              <p:nvPr/>
            </p:nvCxnSpPr>
            <p:spPr>
              <a:xfrm>
                <a:off x="9521072" y="6542202"/>
                <a:ext cx="214931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FC3544E-E371-EA4C-948D-CFCD9CB79E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1072" y="4854804"/>
                <a:ext cx="0" cy="168739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B906908-16C4-2A45-82AD-A291B37FBBA8}"/>
                  </a:ext>
                </a:extLst>
              </p:cNvPr>
              <p:cNvCxnSpPr>
                <a:cxnSpLocks/>
                <a:stCxn id="25" idx="2"/>
              </p:cNvCxnSpPr>
              <p:nvPr/>
            </p:nvCxnSpPr>
            <p:spPr>
              <a:xfrm>
                <a:off x="10217753" y="6386346"/>
                <a:ext cx="123581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238FF10-6667-5C4D-AC20-5AEFA44FF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09846" y="6386346"/>
                <a:ext cx="44477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C84C386-0201-A045-A5B6-63C92D4ED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4619" y="5354425"/>
                <a:ext cx="1" cy="1031921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3EC465-165C-104D-8AB9-1794FF9DCD6D}"/>
                  </a:ext>
                </a:extLst>
              </p:cNvPr>
              <p:cNvSpPr txBox="1"/>
              <p:nvPr/>
            </p:nvSpPr>
            <p:spPr>
              <a:xfrm rot="16200000">
                <a:off x="8859135" y="5551968"/>
                <a:ext cx="10180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Searches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E6DAC9-DF3F-E04D-A38B-A84B9665C5B2}"/>
                  </a:ext>
                </a:extLst>
              </p:cNvPr>
              <p:cNvSpPr txBox="1"/>
              <p:nvPr/>
            </p:nvSpPr>
            <p:spPr>
              <a:xfrm>
                <a:off x="10280795" y="6474624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Time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5264F942-7906-6B4F-B318-6D4654FF1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B34D73F-8BF1-AB4B-B500-1F52108C9E6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6B0DF87-3C03-FC40-AB94-BBA4BF1C1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Environment Variables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2DA71B9-054B-254E-AFAE-2E2ACB46D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2500" y="1055689"/>
            <a:ext cx="8191500" cy="543242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EPICS_CA_ADDR_LIST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Determines where to search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Is a list (separated by spaces)</a:t>
            </a:r>
          </a:p>
          <a:p>
            <a:pPr lvl="2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123.45.1.255 123.45.2.14 123.45.2.108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Default is broadcast addresses of all interfaces on the host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Works when servers are on same subnet as Clients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Broadcast address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Goes to all servers on a subnet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Example: 123.45.1.255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Use `ifconfig –a` or `</a:t>
            </a:r>
            <a:r>
              <a:rPr lang="en-US" altLang="en-US" dirty="0" err="1">
                <a:ea typeface="ＭＳ Ｐゴシック" panose="020B0600070205080204" pitchFamily="34" charset="-128"/>
              </a:rPr>
              <a:t>ip</a:t>
            </a:r>
            <a:r>
              <a:rPr lang="en-US" altLang="en-US" dirty="0">
                <a:ea typeface="ＭＳ Ｐゴシック" panose="020B0600070205080204" pitchFamily="34" charset="-128"/>
              </a:rPr>
              <a:t> address` to find it on Linux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EPICS_CA_AUTO_ADDR_LIST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YES: Include default addresses above in searches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NO: Do not search on default addresses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you set EPICS_CA_ADDR_LIST, usually set this to NO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2">
            <a:extLst>
              <a:ext uri="{FF2B5EF4-FFF2-40B4-BE49-F238E27FC236}">
                <a16:creationId xmlns:a16="http://schemas.microsoft.com/office/drawing/2014/main" id="{88265FF8-48D0-5746-BA1E-9CF58E32FD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1157E2C-41E3-1849-9BF3-20B8457A13F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0FE036F-16A1-3B4D-8A0B-FA0A22C99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EPICS_CA_ADDR_LIST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608735-A3BC-A94B-857A-A9189EBBF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EDM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676A018C-C405-3843-A062-9A4D489CB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CSS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86E440AA-A7AD-AA4A-9FAE-842C80D99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589088"/>
            <a:ext cx="976312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FDE10355-753A-AA4D-9799-7C99076DC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1589088"/>
            <a:ext cx="976313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D49B19C6-1466-3247-B956-6DFF771D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6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F07956B1-8525-094F-B9F3-E088CA56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python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31852814-4945-C64B-AF5D-E387B354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6" y="4225925"/>
            <a:ext cx="1350963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3152" tIns="36576" rIns="73152" bIns="3657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CA Server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123.45.1.1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1728B6DE-0D91-934F-824E-E2E53D1F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4251325"/>
            <a:ext cx="1214438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123.45.2.1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Rectangle 18">
            <a:extLst>
              <a:ext uri="{FF2B5EF4-FFF2-40B4-BE49-F238E27FC236}">
                <a16:creationId xmlns:a16="http://schemas.microsoft.com/office/drawing/2014/main" id="{CF80F223-B584-A648-9EEA-75BC1761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4225925"/>
            <a:ext cx="1214438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123.45.1.2</a:t>
            </a:r>
          </a:p>
        </p:txBody>
      </p:sp>
      <p:cxnSp>
        <p:nvCxnSpPr>
          <p:cNvPr id="35852" name="AutoShape 19">
            <a:extLst>
              <a:ext uri="{FF2B5EF4-FFF2-40B4-BE49-F238E27FC236}">
                <a16:creationId xmlns:a16="http://schemas.microsoft.com/office/drawing/2014/main" id="{1916603A-ABC0-8242-9DB1-1BBAA4357B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06801" y="1965326"/>
            <a:ext cx="842963" cy="2244725"/>
          </a:xfrm>
          <a:prstGeom prst="straightConnector1">
            <a:avLst/>
          </a:prstGeom>
          <a:noFill/>
          <a:ln w="25400">
            <a:solidFill>
              <a:srgbClr val="ED181E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20">
            <a:extLst>
              <a:ext uri="{FF2B5EF4-FFF2-40B4-BE49-F238E27FC236}">
                <a16:creationId xmlns:a16="http://schemas.microsoft.com/office/drawing/2014/main" id="{E78A0B29-48F1-C04F-90CB-1B52E76C47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9764" y="1965326"/>
            <a:ext cx="815975" cy="2244725"/>
          </a:xfrm>
          <a:prstGeom prst="straightConnector1">
            <a:avLst/>
          </a:prstGeom>
          <a:noFill/>
          <a:ln w="25400">
            <a:solidFill>
              <a:srgbClr val="ED181E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21">
            <a:extLst>
              <a:ext uri="{FF2B5EF4-FFF2-40B4-BE49-F238E27FC236}">
                <a16:creationId xmlns:a16="http://schemas.microsoft.com/office/drawing/2014/main" id="{AA2AA1B7-BAA6-5743-8A46-A4CD42DD4DF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49764" y="1965325"/>
            <a:ext cx="4135437" cy="2260600"/>
          </a:xfrm>
          <a:prstGeom prst="straightConnector1">
            <a:avLst/>
          </a:prstGeom>
          <a:noFill/>
          <a:ln w="25400">
            <a:solidFill>
              <a:srgbClr val="ED181E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5" name="Rectangle 22">
            <a:extLst>
              <a:ext uri="{FF2B5EF4-FFF2-40B4-BE49-F238E27FC236}">
                <a16:creationId xmlns:a16="http://schemas.microsoft.com/office/drawing/2014/main" id="{8DB0431D-C704-5147-BC3A-1A8CD4F8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831" y="3921126"/>
            <a:ext cx="3180397" cy="184987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56" name="Rectangle 23">
            <a:extLst>
              <a:ext uri="{FF2B5EF4-FFF2-40B4-BE49-F238E27FC236}">
                <a16:creationId xmlns:a16="http://schemas.microsoft.com/office/drawing/2014/main" id="{9E43DF99-3B94-4F44-BD11-F564063F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4" y="3921126"/>
            <a:ext cx="3358196" cy="184987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57" name="Text Box 24">
            <a:extLst>
              <a:ext uri="{FF2B5EF4-FFF2-40B4-BE49-F238E27FC236}">
                <a16:creationId xmlns:a16="http://schemas.microsoft.com/office/drawing/2014/main" id="{5AC0A91D-7893-6D49-8867-F4874AE9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5148264"/>
            <a:ext cx="1346200" cy="6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Subnet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123.45.2.x</a:t>
            </a:r>
          </a:p>
        </p:txBody>
      </p:sp>
      <p:sp>
        <p:nvSpPr>
          <p:cNvPr id="35858" name="Text Box 25">
            <a:extLst>
              <a:ext uri="{FF2B5EF4-FFF2-40B4-BE49-F238E27FC236}">
                <a16:creationId xmlns:a16="http://schemas.microsoft.com/office/drawing/2014/main" id="{D8D667AB-6732-9646-B25D-65A219BC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5097463"/>
            <a:ext cx="134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Subnet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123.45.1.x</a:t>
            </a:r>
          </a:p>
        </p:txBody>
      </p:sp>
      <p:sp>
        <p:nvSpPr>
          <p:cNvPr id="35859" name="Text Box 26">
            <a:extLst>
              <a:ext uri="{FF2B5EF4-FFF2-40B4-BE49-F238E27FC236}">
                <a16:creationId xmlns:a16="http://schemas.microsoft.com/office/drawing/2014/main" id="{2E1BE722-73FD-8C46-AEED-EF4DC0A37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9" y="2311401"/>
            <a:ext cx="1673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Specific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123.45.2.2</a:t>
            </a:r>
          </a:p>
        </p:txBody>
      </p:sp>
      <p:sp>
        <p:nvSpPr>
          <p:cNvPr id="35860" name="Text Box 27">
            <a:extLst>
              <a:ext uri="{FF2B5EF4-FFF2-40B4-BE49-F238E27FC236}">
                <a16:creationId xmlns:a16="http://schemas.microsoft.com/office/drawing/2014/main" id="{A173E72E-20BE-564B-9B82-0CAD72F2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1" y="2325688"/>
            <a:ext cx="1673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Broadcast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123.45.1.255</a:t>
            </a:r>
          </a:p>
        </p:txBody>
      </p:sp>
      <p:sp>
        <p:nvSpPr>
          <p:cNvPr id="35861" name="Text Box 28">
            <a:extLst>
              <a:ext uri="{FF2B5EF4-FFF2-40B4-BE49-F238E27FC236}">
                <a16:creationId xmlns:a16="http://schemas.microsoft.com/office/drawing/2014/main" id="{6F0CCBEE-6FBB-6340-82E8-0B0F0AE3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4" y="3921126"/>
            <a:ext cx="167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Not Included</a:t>
            </a:r>
          </a:p>
        </p:txBody>
      </p:sp>
      <p:sp>
        <p:nvSpPr>
          <p:cNvPr id="35862" name="Rectangle 29">
            <a:extLst>
              <a:ext uri="{FF2B5EF4-FFF2-40B4-BE49-F238E27FC236}">
                <a16:creationId xmlns:a16="http://schemas.microsoft.com/office/drawing/2014/main" id="{A9EFE914-D861-9C4A-8195-82D447C3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5" y="4244975"/>
            <a:ext cx="1214438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123.45.2.2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>
            <a:extLst>
              <a:ext uri="{FF2B5EF4-FFF2-40B4-BE49-F238E27FC236}">
                <a16:creationId xmlns:a16="http://schemas.microsoft.com/office/drawing/2014/main" id="{5FF19D46-843C-2642-AD68-E623CFBBA0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7354D8C-5384-AA4F-ABD9-3B8DF72C48D2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779199B-CE89-4340-9ADE-102580F35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Channel Access in One Slide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2FD7B94-E252-CE4B-B868-B4C843A78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62250" y="3098801"/>
            <a:ext cx="1390650" cy="366713"/>
          </a:xfrm>
        </p:spPr>
        <p:txBody>
          <a:bodyPr/>
          <a:lstStyle/>
          <a:p>
            <a:pPr algn="ctr">
              <a:buFont typeface="Symbol" pitchFamily="2" charset="2"/>
              <a:buNone/>
            </a:pPr>
            <a:r>
              <a:rPr lang="en-US" altLang="en-US" sz="1800" dirty="0">
                <a:solidFill>
                  <a:srgbClr val="FF7800"/>
                </a:solidFill>
                <a:ea typeface="ＭＳ Ｐゴシック" panose="020B0600070205080204" pitchFamily="34" charset="-128"/>
              </a:rPr>
              <a:t>CA Server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F75D095-549B-2140-ACA7-C1B75D7B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827978"/>
            <a:ext cx="1685926" cy="218227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388E2B-82B9-934A-B925-FF2CD8BA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3458647"/>
            <a:ext cx="1666875" cy="36933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102EA2BA-A96C-EB42-B17B-D0D57D34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52863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Process Variables: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235CDE5A-714F-044F-8E9A-2595DEE67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521076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Channel Access Server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942A9496-5D38-AA49-A211-CD53DA46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6" y="4308475"/>
            <a:ext cx="14954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S1A:H1:CurrentAO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S1:P1:x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S1:P1:y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S1:G1:vacuum</a:t>
            </a:r>
          </a:p>
        </p:txBody>
      </p:sp>
      <p:pic>
        <p:nvPicPr>
          <p:cNvPr id="37898" name="Picture 10" descr="Probe">
            <a:extLst>
              <a:ext uri="{FF2B5EF4-FFF2-40B4-BE49-F238E27FC236}">
                <a16:creationId xmlns:a16="http://schemas.microsoft.com/office/drawing/2014/main" id="{6ED4AAED-9C00-9547-866F-A9E85CF6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1085850"/>
            <a:ext cx="16732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11">
            <a:extLst>
              <a:ext uri="{FF2B5EF4-FFF2-40B4-BE49-F238E27FC236}">
                <a16:creationId xmlns:a16="http://schemas.microsoft.com/office/drawing/2014/main" id="{F1003BFE-E6B0-1F42-B337-24E12C65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380684"/>
            <a:ext cx="1446212" cy="21544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Channel Access Client</a:t>
            </a:r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C7668C6B-5BCF-9A41-86A7-5F2F48F03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326" y="3062288"/>
            <a:ext cx="84439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53CD0F6F-3FD0-0D42-8F55-4ADD8FF95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163" y="260826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8078" name="AutoShape 14">
            <a:extLst>
              <a:ext uri="{FF2B5EF4-FFF2-40B4-BE49-F238E27FC236}">
                <a16:creationId xmlns:a16="http://schemas.microsoft.com/office/drawing/2014/main" id="{1AB45665-A5D1-8D4D-870C-78FCAD8C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1"/>
            <a:ext cx="1905000" cy="466725"/>
          </a:xfrm>
          <a:prstGeom prst="wedgeRectCallout">
            <a:avLst>
              <a:gd name="adj1" fmla="val -15250"/>
              <a:gd name="adj2" fmla="val 217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Who has a PV named </a:t>
            </a: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S1A:H1:CurrentAO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?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79" name="AutoShape 15">
            <a:extLst>
              <a:ext uri="{FF2B5EF4-FFF2-40B4-BE49-F238E27FC236}">
                <a16:creationId xmlns:a16="http://schemas.microsoft.com/office/drawing/2014/main" id="{21479EC2-ADB8-EB49-9109-76622819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590925"/>
            <a:ext cx="628650" cy="323850"/>
          </a:xfrm>
          <a:prstGeom prst="wedgeRectCallout">
            <a:avLst>
              <a:gd name="adj1" fmla="val 14394"/>
              <a:gd name="adj2" fmla="val -18872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 do.</a:t>
            </a:r>
          </a:p>
        </p:txBody>
      </p:sp>
      <p:sp>
        <p:nvSpPr>
          <p:cNvPr id="728080" name="AutoShape 16">
            <a:extLst>
              <a:ext uri="{FF2B5EF4-FFF2-40B4-BE49-F238E27FC236}">
                <a16:creationId xmlns:a16="http://schemas.microsoft.com/office/drawing/2014/main" id="{09CE5D2A-BE8C-4C4D-BEB0-8C34A137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6" y="2209801"/>
            <a:ext cx="1114425" cy="466725"/>
          </a:xfrm>
          <a:prstGeom prst="wedgeRectCallout">
            <a:avLst>
              <a:gd name="adj1" fmla="val -23931"/>
              <a:gd name="adj2" fmla="val 11088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What is its value?</a:t>
            </a:r>
          </a:p>
        </p:txBody>
      </p:sp>
      <p:sp>
        <p:nvSpPr>
          <p:cNvPr id="728081" name="AutoShape 17">
            <a:extLst>
              <a:ext uri="{FF2B5EF4-FFF2-40B4-BE49-F238E27FC236}">
                <a16:creationId xmlns:a16="http://schemas.microsoft.com/office/drawing/2014/main" id="{FCF01808-EFCF-9F4D-892E-9AE3AD79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3590925"/>
            <a:ext cx="723900" cy="495300"/>
          </a:xfrm>
          <a:prstGeom prst="wedgeRectCallout">
            <a:avLst>
              <a:gd name="adj1" fmla="val 5921"/>
              <a:gd name="adj2" fmla="val -159935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25.5 AMPS</a:t>
            </a:r>
          </a:p>
        </p:txBody>
      </p:sp>
      <p:sp>
        <p:nvSpPr>
          <p:cNvPr id="728082" name="AutoShape 18">
            <a:extLst>
              <a:ext uri="{FF2B5EF4-FFF2-40B4-BE49-F238E27FC236}">
                <a16:creationId xmlns:a16="http://schemas.microsoft.com/office/drawing/2014/main" id="{344F2089-8EA0-1540-828F-3898FB5D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1676400"/>
            <a:ext cx="1114425" cy="533400"/>
          </a:xfrm>
          <a:prstGeom prst="wedgeRectCallout">
            <a:avLst>
              <a:gd name="adj1" fmla="val -50426"/>
              <a:gd name="adj2" fmla="val 18363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Change its value to 30.5</a:t>
            </a:r>
          </a:p>
        </p:txBody>
      </p:sp>
      <p:sp>
        <p:nvSpPr>
          <p:cNvPr id="728083" name="Rectangle 19">
            <a:extLst>
              <a:ext uri="{FF2B5EF4-FFF2-40B4-BE49-F238E27FC236}">
                <a16:creationId xmlns:a16="http://schemas.microsoft.com/office/drawing/2014/main" id="{9EB146F4-3CDD-6F4E-A6AE-EEC3CD8D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1" y="1012825"/>
            <a:ext cx="1781175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connection request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 or </a:t>
            </a: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search request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84" name="AutoShape 20">
            <a:extLst>
              <a:ext uri="{FF2B5EF4-FFF2-40B4-BE49-F238E27FC236}">
                <a16:creationId xmlns:a16="http://schemas.microsoft.com/office/drawing/2014/main" id="{6FCCE998-78DC-1043-9EBF-69ABCDDA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6" y="3590925"/>
            <a:ext cx="733425" cy="628650"/>
          </a:xfrm>
          <a:prstGeom prst="wedgeRectCallout">
            <a:avLst>
              <a:gd name="adj1" fmla="val 5194"/>
              <a:gd name="adj2" fmla="val -136616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OK, it is now 30.5</a:t>
            </a:r>
          </a:p>
        </p:txBody>
      </p:sp>
      <p:sp>
        <p:nvSpPr>
          <p:cNvPr id="728085" name="AutoShape 21">
            <a:extLst>
              <a:ext uri="{FF2B5EF4-FFF2-40B4-BE49-F238E27FC236}">
                <a16:creationId xmlns:a16="http://schemas.microsoft.com/office/drawing/2014/main" id="{7463FA76-CBCE-2649-9442-C4C8014F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4657726"/>
            <a:ext cx="1466850" cy="771525"/>
          </a:xfrm>
          <a:prstGeom prst="wedgeRectCallout">
            <a:avLst>
              <a:gd name="adj1" fmla="val -16560"/>
              <a:gd name="adj2" fmla="val -3786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30.5 is too high. It is now set to the maximum value of 27.5.</a:t>
            </a:r>
          </a:p>
        </p:txBody>
      </p:sp>
      <p:sp>
        <p:nvSpPr>
          <p:cNvPr id="728086" name="AutoShape 22">
            <a:extLst>
              <a:ext uri="{FF2B5EF4-FFF2-40B4-BE49-F238E27FC236}">
                <a16:creationId xmlns:a16="http://schemas.microsoft.com/office/drawing/2014/main" id="{28F7D38E-BE55-6642-9813-45AD2D45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505450"/>
            <a:ext cx="1504950" cy="628650"/>
          </a:xfrm>
          <a:prstGeom prst="wedgeRectCallout">
            <a:avLst>
              <a:gd name="adj1" fmla="val 8546"/>
              <a:gd name="adj2" fmla="val -41162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You are not authorized to change this value</a:t>
            </a:r>
          </a:p>
        </p:txBody>
      </p:sp>
      <p:sp>
        <p:nvSpPr>
          <p:cNvPr id="728087" name="AutoShape 23">
            <a:extLst>
              <a:ext uri="{FF2B5EF4-FFF2-40B4-BE49-F238E27FC236}">
                <a16:creationId xmlns:a16="http://schemas.microsoft.com/office/drawing/2014/main" id="{4916D4B7-EF1A-FC48-8805-F8625C8A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1" y="1676401"/>
            <a:ext cx="1095375" cy="847725"/>
          </a:xfrm>
          <a:prstGeom prst="wedgeRectCallout">
            <a:avLst>
              <a:gd name="adj1" fmla="val -72176"/>
              <a:gd name="adj2" fmla="val 1037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Notify me when the value changes</a:t>
            </a:r>
          </a:p>
        </p:txBody>
      </p:sp>
      <p:sp>
        <p:nvSpPr>
          <p:cNvPr id="728088" name="AutoShape 24">
            <a:extLst>
              <a:ext uri="{FF2B5EF4-FFF2-40B4-BE49-F238E27FC236}">
                <a16:creationId xmlns:a16="http://schemas.microsoft.com/office/drawing/2014/main" id="{71A57B2F-8690-D14B-B7FF-1FC8C9B6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590925"/>
            <a:ext cx="914400" cy="457200"/>
          </a:xfrm>
          <a:prstGeom prst="wedgeRectCallout">
            <a:avLst>
              <a:gd name="adj1" fmla="val 14435"/>
              <a:gd name="adj2" fmla="val -16666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It is now </a:t>
            </a:r>
            <a:r>
              <a:rPr lang="en-US" altLang="en-US" sz="1000">
                <a:solidFill>
                  <a:schemeClr val="tx1"/>
                </a:solidFill>
              </a:rPr>
              <a:t>20.5 AMPS</a:t>
            </a:r>
          </a:p>
        </p:txBody>
      </p:sp>
      <p:sp>
        <p:nvSpPr>
          <p:cNvPr id="728089" name="AutoShape 25">
            <a:extLst>
              <a:ext uri="{FF2B5EF4-FFF2-40B4-BE49-F238E27FC236}">
                <a16:creationId xmlns:a16="http://schemas.microsoft.com/office/drawing/2014/main" id="{17DA9D2D-17B3-A942-8964-5BF31577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3590925"/>
            <a:ext cx="914400" cy="457200"/>
          </a:xfrm>
          <a:prstGeom prst="wedgeRectCallout">
            <a:avLst>
              <a:gd name="adj1" fmla="val 7468"/>
              <a:gd name="adj2" fmla="val -16909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It is now </a:t>
            </a:r>
            <a:r>
              <a:rPr lang="en-US" altLang="en-US" sz="1000">
                <a:solidFill>
                  <a:schemeClr val="tx1"/>
                </a:solidFill>
              </a:rPr>
              <a:t>10.5 AMPS</a:t>
            </a:r>
          </a:p>
        </p:txBody>
      </p:sp>
      <p:sp>
        <p:nvSpPr>
          <p:cNvPr id="728090" name="AutoShape 26">
            <a:extLst>
              <a:ext uri="{FF2B5EF4-FFF2-40B4-BE49-F238E27FC236}">
                <a16:creationId xmlns:a16="http://schemas.microsoft.com/office/drawing/2014/main" id="{B3869217-23FE-7045-8207-488A22E0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3590925"/>
            <a:ext cx="1047750" cy="457200"/>
          </a:xfrm>
          <a:prstGeom prst="wedgeRectCallout">
            <a:avLst>
              <a:gd name="adj1" fmla="val 153"/>
              <a:gd name="adj2" fmla="val -16909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It is now     </a:t>
            </a:r>
            <a:r>
              <a:rPr lang="en-US" altLang="en-US" sz="1000">
                <a:solidFill>
                  <a:schemeClr val="tx1"/>
                </a:solidFill>
              </a:rPr>
              <a:t>-0.0023 AMPS</a:t>
            </a:r>
          </a:p>
        </p:txBody>
      </p:sp>
      <p:sp>
        <p:nvSpPr>
          <p:cNvPr id="728091" name="Rectangle 27">
            <a:extLst>
              <a:ext uri="{FF2B5EF4-FFF2-40B4-BE49-F238E27FC236}">
                <a16:creationId xmlns:a16="http://schemas.microsoft.com/office/drawing/2014/main" id="{A0A7406F-51F8-534B-8092-9D2B8292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1" y="1012825"/>
            <a:ext cx="828675" cy="541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put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 or </a:t>
            </a: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caPut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2" name="Rectangle 28">
            <a:extLst>
              <a:ext uri="{FF2B5EF4-FFF2-40B4-BE49-F238E27FC236}">
                <a16:creationId xmlns:a16="http://schemas.microsoft.com/office/drawing/2014/main" id="{1987D92C-0D4A-DD4E-B7E5-95648BC2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6" y="1012825"/>
            <a:ext cx="828675" cy="541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get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 or </a:t>
            </a: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caGet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3" name="Rectangle 29">
            <a:extLst>
              <a:ext uri="{FF2B5EF4-FFF2-40B4-BE49-F238E27FC236}">
                <a16:creationId xmlns:a16="http://schemas.microsoft.com/office/drawing/2014/main" id="{BDC7FCD6-3805-664B-810A-946A0D2B3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1" y="1012825"/>
            <a:ext cx="904875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set a monitor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4" name="Rectangle 30">
            <a:extLst>
              <a:ext uri="{FF2B5EF4-FFF2-40B4-BE49-F238E27FC236}">
                <a16:creationId xmlns:a16="http://schemas.microsoft.com/office/drawing/2014/main" id="{02F684F1-0094-6D44-9358-831C4A2D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4279901"/>
            <a:ext cx="1885950" cy="931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400">
                <a:solidFill>
                  <a:schemeClr val="tx1"/>
                </a:solidFill>
              </a:rPr>
              <a:t>“</a:t>
            </a:r>
            <a:r>
              <a:rPr lang="en-US" altLang="ja-JP" sz="1400">
                <a:solidFill>
                  <a:schemeClr val="tx1"/>
                </a:solidFill>
              </a:rPr>
              <a:t>post an event</a:t>
            </a:r>
            <a:r>
              <a:rPr lang="ja-JP" altLang="en-US" sz="1400">
                <a:solidFill>
                  <a:schemeClr val="tx1"/>
                </a:solidFill>
              </a:rPr>
              <a:t>”</a:t>
            </a:r>
            <a:endParaRPr lang="en-US" altLang="ja-JP" sz="1400">
              <a:solidFill>
                <a:schemeClr val="tx1"/>
              </a:solidFill>
            </a:endParaRP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400">
                <a:solidFill>
                  <a:schemeClr val="tx1"/>
                </a:solidFill>
              </a:rPr>
              <a:t>or </a:t>
            </a: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400">
                <a:solidFill>
                  <a:schemeClr val="tx1"/>
                </a:solidFill>
              </a:rPr>
              <a:t>“</a:t>
            </a:r>
            <a:r>
              <a:rPr lang="en-US" altLang="ja-JP" sz="1400">
                <a:solidFill>
                  <a:schemeClr val="tx1"/>
                </a:solidFill>
              </a:rPr>
              <a:t>post a monitor</a:t>
            </a:r>
            <a:r>
              <a:rPr lang="ja-JP" altLang="en-US" sz="1400">
                <a:solidFill>
                  <a:schemeClr val="tx1"/>
                </a:solidFill>
              </a:rPr>
              <a:t>”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28095" name="Rectangle 31">
            <a:extLst>
              <a:ext uri="{FF2B5EF4-FFF2-40B4-BE49-F238E27FC236}">
                <a16:creationId xmlns:a16="http://schemas.microsoft.com/office/drawing/2014/main" id="{F76CE38D-F613-D748-ACD2-8643FFF6A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6" y="4279900"/>
            <a:ext cx="1400175" cy="2667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put complete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6" name="Rectangle 32">
            <a:extLst>
              <a:ext uri="{FF2B5EF4-FFF2-40B4-BE49-F238E27FC236}">
                <a16:creationId xmlns:a16="http://schemas.microsoft.com/office/drawing/2014/main" id="{33C29038-9FF1-FE49-87E1-0DAC68F6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6" y="4813301"/>
            <a:ext cx="485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8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728097" name="Rectangle 33">
            <a:extLst>
              <a:ext uri="{FF2B5EF4-FFF2-40B4-BE49-F238E27FC236}">
                <a16:creationId xmlns:a16="http://schemas.microsoft.com/office/drawing/2014/main" id="{EA3DE286-D303-C74A-B994-5CEB0EDE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6" y="5670551"/>
            <a:ext cx="485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800">
                <a:solidFill>
                  <a:schemeClr val="tx1"/>
                </a:solidFill>
              </a:rPr>
              <a:t>or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7922" name="Rectangle 34">
            <a:extLst>
              <a:ext uri="{FF2B5EF4-FFF2-40B4-BE49-F238E27FC236}">
                <a16:creationId xmlns:a16="http://schemas.microsoft.com/office/drawing/2014/main" id="{DEC2D4FA-745F-174C-966D-A7A6C362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661286"/>
            <a:ext cx="125066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800" b="0" dirty="0">
                <a:solidFill>
                  <a:srgbClr val="FF7800"/>
                </a:solidFill>
                <a:latin typeface="+mn-lt"/>
              </a:rPr>
              <a:t>CA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2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2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2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2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2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2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2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8" grpId="0" animBg="1"/>
      <p:bldP spid="728079" grpId="0" animBg="1"/>
      <p:bldP spid="728080" grpId="0" animBg="1"/>
      <p:bldP spid="728081" grpId="0" animBg="1"/>
      <p:bldP spid="728082" grpId="0" animBg="1"/>
      <p:bldP spid="728083" grpId="0" animBg="1"/>
      <p:bldP spid="728084" grpId="0" animBg="1"/>
      <p:bldP spid="728085" grpId="0" animBg="1"/>
      <p:bldP spid="728086" grpId="0" animBg="1"/>
      <p:bldP spid="728087" grpId="0" animBg="1"/>
      <p:bldP spid="728088" grpId="0" animBg="1"/>
      <p:bldP spid="728089" grpId="0" animBg="1"/>
      <p:bldP spid="728090" grpId="0" animBg="1"/>
      <p:bldP spid="728091" grpId="0" animBg="1"/>
      <p:bldP spid="728092" grpId="0" animBg="1"/>
      <p:bldP spid="728093" grpId="0" animBg="1"/>
      <p:bldP spid="728094" grpId="0" animBg="1"/>
      <p:bldP spid="728095" grpId="0" animBg="1"/>
      <p:bldP spid="728096" grpId="0"/>
      <p:bldP spid="728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7D27DD8-4AEA-2C4A-B896-AF1EC8FE4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IOCs on Host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5C52106-2C84-C340-BE8A-214FA6CDADD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44650" y="1011238"/>
            <a:ext cx="8688388" cy="4876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IOCs on IP 1.1.1.1, net 1.1.1.0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UDP 5064, TCP 5064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UDP 5064, TCP ???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Try to reach from other subnet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EPICS_CA_ADDR_LIST=1.1.1.1</a:t>
            </a:r>
          </a:p>
          <a:p>
            <a:pPr lvl="2"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Won’t work!</a:t>
            </a:r>
          </a:p>
          <a:p>
            <a:pPr lvl="2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Quirk in network kernels: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Only the IOC started LAST (FIRST on Windows)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will get anything on UDP 5064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EPICS_CA_ADDR_LIST=1.1.1.255</a:t>
            </a:r>
          </a:p>
          <a:p>
            <a:pPr lvl="2">
              <a:defRPr/>
            </a:pP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OK</a:t>
            </a:r>
            <a:r>
              <a:rPr lang="en-US" altLang="en-US" dirty="0">
                <a:ea typeface="ＭＳ Ｐゴシック" panose="020B0600070205080204" pitchFamily="34" charset="-128"/>
              </a:rPr>
              <a:t>. When using </a:t>
            </a: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broadcast</a:t>
            </a:r>
            <a:r>
              <a:rPr lang="en-US" altLang="en-US" dirty="0">
                <a:ea typeface="ＭＳ Ｐゴシック" panose="020B0600070205080204" pitchFamily="34" charset="-128"/>
              </a:rPr>
              <a:t> into subnet, all IOCs on UDP 5064 will see search requests.</a:t>
            </a:r>
          </a:p>
        </p:txBody>
      </p:sp>
      <p:sp>
        <p:nvSpPr>
          <p:cNvPr id="39939" name="Rectangle 23">
            <a:extLst>
              <a:ext uri="{FF2B5EF4-FFF2-40B4-BE49-F238E27FC236}">
                <a16:creationId xmlns:a16="http://schemas.microsoft.com/office/drawing/2014/main" id="{BF6E49E4-84CA-BE4F-A4D3-83F23F5C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532" y="302448"/>
            <a:ext cx="3552243" cy="179152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9940" name="Text Box 24">
            <a:extLst>
              <a:ext uri="{FF2B5EF4-FFF2-40B4-BE49-F238E27FC236}">
                <a16:creationId xmlns:a16="http://schemas.microsoft.com/office/drawing/2014/main" id="{3277D452-63F2-EC48-AFCC-85202146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39" y="334963"/>
            <a:ext cx="181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Host, IP 1.1.1.1</a:t>
            </a:r>
          </a:p>
        </p:txBody>
      </p:sp>
      <p:sp>
        <p:nvSpPr>
          <p:cNvPr id="39941" name="Rectangle 29">
            <a:extLst>
              <a:ext uri="{FF2B5EF4-FFF2-40B4-BE49-F238E27FC236}">
                <a16:creationId xmlns:a16="http://schemas.microsoft.com/office/drawing/2014/main" id="{57AE7CBF-3666-954E-9563-F6CE1ED26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663" y="703264"/>
            <a:ext cx="1293812" cy="76358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TCP 5064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Rectangle 29">
            <a:extLst>
              <a:ext uri="{FF2B5EF4-FFF2-40B4-BE49-F238E27FC236}">
                <a16:creationId xmlns:a16="http://schemas.microsoft.com/office/drawing/2014/main" id="{576917C7-66D7-094C-8683-AD3DCE90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526" y="703264"/>
            <a:ext cx="1292225" cy="76358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TCP ???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Rectangle 29">
            <a:extLst>
              <a:ext uri="{FF2B5EF4-FFF2-40B4-BE49-F238E27FC236}">
                <a16:creationId xmlns:a16="http://schemas.microsoft.com/office/drawing/2014/main" id="{0CF08B0F-81A9-7148-B362-6CA5AD0B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4" y="1665288"/>
            <a:ext cx="1292225" cy="30956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UDP 5064</a:t>
            </a:r>
            <a:endParaRPr lang="en-US" altLang="en-US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EFE773-207E-FB4C-B7DB-113D6B0849DB}"/>
              </a:ext>
            </a:extLst>
          </p:cNvPr>
          <p:cNvCxnSpPr/>
          <p:nvPr/>
        </p:nvCxnSpPr>
        <p:spPr bwMode="auto">
          <a:xfrm flipH="1" flipV="1">
            <a:off x="8648700" y="1466850"/>
            <a:ext cx="241300" cy="171450"/>
          </a:xfrm>
          <a:prstGeom prst="straightConnector1">
            <a:avLst/>
          </a:prstGeom>
          <a:ln>
            <a:prstDash val="sysDot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8EFA88-08C6-AA4A-BDFC-478A25A7E8C0}"/>
              </a:ext>
            </a:extLst>
          </p:cNvPr>
          <p:cNvCxnSpPr>
            <a:cxnSpLocks/>
            <a:stCxn id="39943" idx="0"/>
          </p:cNvCxnSpPr>
          <p:nvPr/>
        </p:nvCxnSpPr>
        <p:spPr bwMode="auto">
          <a:xfrm flipV="1">
            <a:off x="9096375" y="1479550"/>
            <a:ext cx="393700" cy="1857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29">
            <a:extLst>
              <a:ext uri="{FF2B5EF4-FFF2-40B4-BE49-F238E27FC236}">
                <a16:creationId xmlns:a16="http://schemas.microsoft.com/office/drawing/2014/main" id="{B72BB5C2-E065-964B-A465-090CBDB71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075" y="3067845"/>
            <a:ext cx="1982346" cy="53553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Outside client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2C782-19AB-8447-AB1A-CCA2FD8FF75B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H="1" flipV="1">
            <a:off x="10048973" y="1820069"/>
            <a:ext cx="432275" cy="12477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AA82ED-26DC-4540-B880-070DD4CDBB38}"/>
              </a:ext>
            </a:extLst>
          </p:cNvPr>
          <p:cNvSpPr txBox="1"/>
          <p:nvPr/>
        </p:nvSpPr>
        <p:spPr>
          <a:xfrm>
            <a:off x="9799638" y="1538675"/>
            <a:ext cx="11464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1.1.1.255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04D6E54-C6D4-5448-A5A6-217B9232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Firewall?!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6AC0A4-F89B-854F-A0BF-1FD59C776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4650" y="1011238"/>
            <a:ext cx="8688388" cy="4368800"/>
          </a:xfrm>
        </p:spPr>
        <p:txBody>
          <a:bodyPr/>
          <a:lstStyle/>
          <a:p>
            <a:pPr>
              <a:buFont typeface="Symbol" charset="0"/>
              <a:buChar char="·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IOCs on IP 1.1.1.1, subnet 1.1.1.0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UDP 5064, TCP 5064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UDP 5064, TCP ???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EPICS_CA_ADDR_LIST=1.1.1.255</a:t>
            </a:r>
          </a:p>
          <a:p>
            <a:pPr>
              <a:buFont typeface="Symbol" charset="0"/>
              <a:buChar char="·"/>
              <a:defRPr/>
            </a:pPr>
            <a:r>
              <a:rPr lang="en-US" sz="2400" dirty="0">
                <a:solidFill>
                  <a:srgbClr val="FF0000"/>
                </a:solidFill>
              </a:rPr>
              <a:t>Firewall cannot open unpredictable TCP ???</a:t>
            </a:r>
          </a:p>
          <a:p>
            <a:pPr>
              <a:buFont typeface="Symbol" charset="0"/>
              <a:buChar char="·"/>
              <a:defRPr/>
            </a:pPr>
            <a:r>
              <a:rPr lang="en-US" sz="2400" dirty="0">
                <a:solidFill>
                  <a:srgbClr val="FF0000"/>
                </a:solidFill>
              </a:rPr>
              <a:t>Likely to block broadcasts</a:t>
            </a:r>
          </a:p>
          <a:p>
            <a:pPr>
              <a:buFont typeface="Symbol" charset="0"/>
              <a:buChar char="·"/>
              <a:defRPr/>
            </a:pPr>
            <a:endParaRPr lang="en-US" sz="2400" dirty="0"/>
          </a:p>
          <a:p>
            <a:pPr>
              <a:buFont typeface="Symbol" charset="0"/>
              <a:buChar char="·"/>
              <a:defRPr/>
            </a:pPr>
            <a:r>
              <a:rPr lang="en-US" sz="2400" dirty="0"/>
              <a:t>Need to run </a:t>
            </a:r>
            <a:r>
              <a:rPr lang="en-US" sz="2400" dirty="0">
                <a:solidFill>
                  <a:srgbClr val="3366FF"/>
                </a:solidFill>
              </a:rPr>
              <a:t>CA Gateway</a:t>
            </a:r>
            <a:r>
              <a:rPr lang="en-US" sz="2400" dirty="0"/>
              <a:t>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Firewall allows access to </a:t>
            </a:r>
            <a:r>
              <a:rPr lang="en-US" sz="2000" dirty="0" err="1"/>
              <a:t>CAGateway</a:t>
            </a:r>
            <a:endParaRPr lang="en-US" sz="20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 err="1"/>
              <a:t>CAGateway</a:t>
            </a:r>
            <a:r>
              <a:rPr lang="en-US" sz="2000" dirty="0"/>
              <a:t> uses broadcast inside subnet</a:t>
            </a:r>
          </a:p>
        </p:txBody>
      </p:sp>
      <p:sp>
        <p:nvSpPr>
          <p:cNvPr id="40963" name="Rectangle 23">
            <a:extLst>
              <a:ext uri="{FF2B5EF4-FFF2-40B4-BE49-F238E27FC236}">
                <a16:creationId xmlns:a16="http://schemas.microsoft.com/office/drawing/2014/main" id="{7270ED50-FF5F-2444-82D1-B05C19CE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157" y="393384"/>
            <a:ext cx="3013075" cy="188205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0964" name="Text Box 24">
            <a:extLst>
              <a:ext uri="{FF2B5EF4-FFF2-40B4-BE49-F238E27FC236}">
                <a16:creationId xmlns:a16="http://schemas.microsoft.com/office/drawing/2014/main" id="{A7150D8F-6609-B34D-AD21-CC4D1AFC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483" y="505316"/>
            <a:ext cx="181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Host, IP 1.1.1.1</a:t>
            </a:r>
          </a:p>
        </p:txBody>
      </p:sp>
      <p:sp>
        <p:nvSpPr>
          <p:cNvPr id="40965" name="Rectangle 29">
            <a:extLst>
              <a:ext uri="{FF2B5EF4-FFF2-40B4-BE49-F238E27FC236}">
                <a16:creationId xmlns:a16="http://schemas.microsoft.com/office/drawing/2014/main" id="{AF329DE5-EF88-314D-9562-14491825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245" y="1213341"/>
            <a:ext cx="1293813" cy="9398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TCP 5064</a:t>
            </a:r>
            <a:endParaRPr lang="en-US" altLang="en-US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Rectangle 29">
            <a:extLst>
              <a:ext uri="{FF2B5EF4-FFF2-40B4-BE49-F238E27FC236}">
                <a16:creationId xmlns:a16="http://schemas.microsoft.com/office/drawing/2014/main" id="{4A3F7B99-C2FD-2847-994A-63EF6170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945" y="1213341"/>
            <a:ext cx="1292225" cy="9398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TCP ???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F8618D8-D734-4543-9498-B1B56936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157" y="2289175"/>
            <a:ext cx="3013075" cy="7176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Firewall: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Open UDP 5064,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TCP 5064 and ??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6DD14C0D-A3E3-0348-B11D-CFF1B418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462" y="4472439"/>
            <a:ext cx="1982346" cy="53553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Outside client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5B32A2-F9F1-0A48-9DCB-09986F898C2E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 bwMode="auto">
          <a:xfrm flipH="1" flipV="1">
            <a:off x="10255695" y="3006849"/>
            <a:ext cx="791940" cy="14655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662B363D-CDAE-9146-989D-F240A37A80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75F37F5-E40F-B941-B160-8466418B0FF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4E6048C-5FDE-0048-9855-3C0D7C6CF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Handling of Network Interruptions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D6E2E91-186C-934F-AF4D-473AE06F8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6581" y="1151579"/>
            <a:ext cx="8478837" cy="5054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 Network is up 100%, so CA was designed to handle this: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connection closed by server?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Notify client code about problem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Operator displays tend to indicate this.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Client sends new search requests.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data nor beacon from server for 30 sec.?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Client  sends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Are you there?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query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no response for 5 sec, also notify client code, but TCP connection is kept open to avoid network storms.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server eventually sends data: OK. Otherwise, we're waiting until the OS cuts the TCP connection (~hours).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2BB66FBD-E38D-D74D-87C0-FB048870AB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8BC0022-D1F6-F543-9616-4F41E32BA94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67A4B3F-3951-D247-BDD2-5F23B8764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Channel Access: The EPICS Network Protocol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EFCAEB3-4031-9A41-AEF7-7A70DB9C8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7514" y="1477964"/>
            <a:ext cx="8796337" cy="4567237"/>
          </a:xfrm>
        </p:spPr>
        <p:txBody>
          <a:bodyPr/>
          <a:lstStyle/>
          <a:p>
            <a:pPr>
              <a:buFont typeface="Symbol" charset="2"/>
              <a:buChar char="·"/>
              <a:defRPr/>
            </a:pPr>
            <a:r>
              <a:rPr lang="en-US" altLang="x-none" dirty="0">
                <a:ea typeface="ＭＳ Ｐゴシック" charset="-128"/>
              </a:rPr>
              <a:t>Read and write Process Variables over the network.</a:t>
            </a:r>
          </a:p>
          <a:p>
            <a:pPr>
              <a:buFont typeface="Symbol" charset="2"/>
              <a:buChar char="·"/>
              <a:defRPr/>
            </a:pPr>
            <a:endParaRPr lang="en-US" altLang="x-none" dirty="0">
              <a:ea typeface="ＭＳ Ｐゴシック" charset="-128"/>
            </a:endParaRPr>
          </a:p>
          <a:p>
            <a:pPr>
              <a:buFont typeface="Symbol" charset="2"/>
              <a:buChar char="·"/>
              <a:defRPr/>
            </a:pPr>
            <a:r>
              <a:rPr lang="en-US" altLang="x-none" dirty="0">
                <a:ea typeface="ＭＳ Ｐゴシック" charset="-128"/>
              </a:rPr>
              <a:t>To many, CA </a:t>
            </a:r>
            <a:r>
              <a:rPr lang="en-US" altLang="x-none" u="sng" dirty="0">
                <a:ea typeface="ＭＳ Ｐゴシック" charset="-128"/>
              </a:rPr>
              <a:t>is</a:t>
            </a:r>
            <a:r>
              <a:rPr lang="en-US" altLang="x-none" dirty="0">
                <a:ea typeface="ＭＳ Ｐゴシック" charset="-128"/>
              </a:rPr>
              <a:t> EPICS.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x-none" dirty="0">
                <a:ea typeface="ＭＳ Ｐゴシック" charset="-128"/>
              </a:rPr>
              <a:t>Especially if your background is w/ systems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that have no IOC database.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x-none" dirty="0">
                <a:ea typeface="ＭＳ Ｐゴシック" charset="-128"/>
              </a:rPr>
              <a:t>"Integrate into EPICS" can mean: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Talk CA on the network.</a:t>
            </a:r>
          </a:p>
          <a:p>
            <a:pPr marL="0" indent="0">
              <a:buNone/>
              <a:defRPr/>
            </a:pPr>
            <a:br>
              <a:rPr lang="en-US" altLang="x-none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endParaRPr lang="en-US" altLang="x-none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slow" advTm="4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2A42392B-5078-5C40-B748-566E2EF3A9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9AE6BAA-97B5-A449-98A9-11EED1964209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84B8172-709B-DC40-ADF3-3DEB4DF1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Beacons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3038F3A-10C9-7340-B551-0101B53DC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346200"/>
            <a:ext cx="8715375" cy="461168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Assume all is fine, we are connected, but the data simply doesn't change.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do we know the server is still OK?</a:t>
            </a:r>
          </a:p>
          <a:p>
            <a:pPr marL="403225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Assume we searched for a PV, didn't get any response for ~8 minutes.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do we learn about a new CA server starting up which might have the missing PV? What triggers renewed search requests?</a:t>
            </a:r>
          </a:p>
          <a:p>
            <a:pPr>
              <a:buFont typeface="Symbol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 advTm="44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6BC0D74D-D1E3-9D4D-8AE9-50197532B5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8382283-1EFB-514A-AD19-A7EB0E810DF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A3B4414-010E-E54D-9AC8-F57CAEAB8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36639"/>
            <a:ext cx="8001000" cy="5387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UDP broadcast packet sent by a CA</a:t>
            </a:r>
            <a:r>
              <a:rPr lang="en-US" altLang="en-US" sz="2400" dirty="0">
                <a:latin typeface="ヒラギノ角ゴ Pro W3" panose="020B0300000000000000" pitchFamily="34" charset="-128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Server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When it is healthy, each Server broadcasts a UDP beacon at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regular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intervals (like a heartbeat)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EPICS_CA_BEACON_PERIOD, 15 s by default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When it is coming up, each Server broadcasts a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startup sequence </a:t>
            </a:r>
            <a:r>
              <a:rPr lang="en-US" altLang="en-US" sz="2400" dirty="0">
                <a:ea typeface="ＭＳ Ｐゴシック" panose="020B0600070205080204" pitchFamily="34" charset="-128"/>
              </a:rPr>
              <a:t>of UDP beacons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Starts with a small interval (~2 ms)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Interval doubles each time until reaching 15 sec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Clients monitor the beacons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Receive beacons: Server is OK.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Receive new beacons at changing intervals: Beacon “anomaly”, new CA server, restart searches.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47A0B4B-353B-A549-9AD2-90149E8B9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Beacons!</a:t>
            </a: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536D561C-E016-5344-B0B0-D8C39A766074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4369681"/>
            <a:ext cx="5068887" cy="76200"/>
            <a:chOff x="1248" y="3264"/>
            <a:chExt cx="3193" cy="48"/>
          </a:xfrm>
        </p:grpSpPr>
        <p:sp>
          <p:nvSpPr>
            <p:cNvPr id="46092" name="AutoShape 5">
              <a:extLst>
                <a:ext uri="{FF2B5EF4-FFF2-40B4-BE49-F238E27FC236}">
                  <a16:creationId xmlns:a16="http://schemas.microsoft.com/office/drawing/2014/main" id="{D0362D63-24FD-994E-BF04-6BF657603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3" name="AutoShape 6">
              <a:extLst>
                <a:ext uri="{FF2B5EF4-FFF2-40B4-BE49-F238E27FC236}">
                  <a16:creationId xmlns:a16="http://schemas.microsoft.com/office/drawing/2014/main" id="{A320A8E1-7B84-9943-803B-73E8924D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4" name="AutoShape 7">
              <a:extLst>
                <a:ext uri="{FF2B5EF4-FFF2-40B4-BE49-F238E27FC236}">
                  <a16:creationId xmlns:a16="http://schemas.microsoft.com/office/drawing/2014/main" id="{37AF63C7-D1F6-8540-92DB-00F0A560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5" name="AutoShape 8">
              <a:extLst>
                <a:ext uri="{FF2B5EF4-FFF2-40B4-BE49-F238E27FC236}">
                  <a16:creationId xmlns:a16="http://schemas.microsoft.com/office/drawing/2014/main" id="{38230550-0B1F-6E4B-8AE0-910891AB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6" name="AutoShape 9">
              <a:extLst>
                <a:ext uri="{FF2B5EF4-FFF2-40B4-BE49-F238E27FC236}">
                  <a16:creationId xmlns:a16="http://schemas.microsoft.com/office/drawing/2014/main" id="{D6C04064-E0D0-2E4F-B111-88BAEF3CF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7" name="AutoShape 10">
              <a:extLst>
                <a:ext uri="{FF2B5EF4-FFF2-40B4-BE49-F238E27FC236}">
                  <a16:creationId xmlns:a16="http://schemas.microsoft.com/office/drawing/2014/main" id="{1E057159-05E6-4143-A83B-BAFD132BF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8" name="Line 11">
              <a:extLst>
                <a:ext uri="{FF2B5EF4-FFF2-40B4-BE49-F238E27FC236}">
                  <a16:creationId xmlns:a16="http://schemas.microsoft.com/office/drawing/2014/main" id="{9269E74D-91BD-894D-84D2-78353378E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3289"/>
              <a:ext cx="3168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738CF8A7-2B42-294F-9993-9CC3C5F9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6085" name="Group 13">
            <a:extLst>
              <a:ext uri="{FF2B5EF4-FFF2-40B4-BE49-F238E27FC236}">
                <a16:creationId xmlns:a16="http://schemas.microsoft.com/office/drawing/2014/main" id="{5B850B0A-D7A1-D443-8219-0A775807F256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2605968"/>
            <a:ext cx="6248400" cy="76200"/>
            <a:chOff x="1344" y="1824"/>
            <a:chExt cx="3936" cy="48"/>
          </a:xfrm>
        </p:grpSpPr>
        <p:sp>
          <p:nvSpPr>
            <p:cNvPr id="46086" name="AutoShape 14">
              <a:extLst>
                <a:ext uri="{FF2B5EF4-FFF2-40B4-BE49-F238E27FC236}">
                  <a16:creationId xmlns:a16="http://schemas.microsoft.com/office/drawing/2014/main" id="{CE171411-B6B8-8340-A6A8-F6FB46DC2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87" name="AutoShape 15">
              <a:extLst>
                <a:ext uri="{FF2B5EF4-FFF2-40B4-BE49-F238E27FC236}">
                  <a16:creationId xmlns:a16="http://schemas.microsoft.com/office/drawing/2014/main" id="{0386C18D-88DB-814D-9DFD-AB7DB6A4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88" name="AutoShape 16">
              <a:extLst>
                <a:ext uri="{FF2B5EF4-FFF2-40B4-BE49-F238E27FC236}">
                  <a16:creationId xmlns:a16="http://schemas.microsoft.com/office/drawing/2014/main" id="{4F91BACF-628E-9244-A73D-2DE6EF602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89" name="AutoShape 17">
              <a:extLst>
                <a:ext uri="{FF2B5EF4-FFF2-40B4-BE49-F238E27FC236}">
                  <a16:creationId xmlns:a16="http://schemas.microsoft.com/office/drawing/2014/main" id="{D4A372AB-680F-004E-B1BD-6E3C3C4C7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0" name="Line 18">
              <a:extLst>
                <a:ext uri="{FF2B5EF4-FFF2-40B4-BE49-F238E27FC236}">
                  <a16:creationId xmlns:a16="http://schemas.microsoft.com/office/drawing/2014/main" id="{28EB8EC3-B4C1-6F44-8164-E227B5C85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47"/>
              <a:ext cx="3936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AutoShape 19">
              <a:extLst>
                <a:ext uri="{FF2B5EF4-FFF2-40B4-BE49-F238E27FC236}">
                  <a16:creationId xmlns:a16="http://schemas.microsoft.com/office/drawing/2014/main" id="{FC764066-1D52-7342-A10E-24E60169B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2B0E-0D4A-EF47-86AD-34D0507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Beacon: Seemed like a good idea,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33CE-F83F-5E4B-880A-EF7031D3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358283"/>
            <a:ext cx="11419468" cy="5122416"/>
          </a:xfrm>
        </p:spPr>
        <p:txBody>
          <a:bodyPr/>
          <a:lstStyle/>
          <a:p>
            <a:r>
              <a:rPr lang="en-US" sz="2400" dirty="0"/>
              <a:t>Archive setups may have many missing PVs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Overloaded IOCs or network delays may change beacon pattern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.. into this: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 Clients with disconnected channels re-start their searches!</a:t>
            </a:r>
            <a:br>
              <a:rPr lang="en-US" sz="2400" dirty="0">
                <a:sym typeface="Wingdings" pitchFamily="2" charset="2"/>
              </a:rPr>
            </a:b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    Burst in network traffic</a:t>
            </a: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A2270E-77B4-274B-866B-74F059929F8C}"/>
              </a:ext>
            </a:extLst>
          </p:cNvPr>
          <p:cNvGrpSpPr/>
          <p:nvPr/>
        </p:nvGrpSpPr>
        <p:grpSpPr>
          <a:xfrm>
            <a:off x="2096903" y="3364815"/>
            <a:ext cx="6248400" cy="76200"/>
            <a:chOff x="2096903" y="4163810"/>
            <a:chExt cx="6248400" cy="76200"/>
          </a:xfrm>
        </p:grpSpPr>
        <p:sp>
          <p:nvSpPr>
            <p:cNvPr id="5" name="AutoShape 14">
              <a:extLst>
                <a:ext uri="{FF2B5EF4-FFF2-40B4-BE49-F238E27FC236}">
                  <a16:creationId xmlns:a16="http://schemas.microsoft.com/office/drawing/2014/main" id="{05669EED-98AE-0D4A-8C1C-7F16757B3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9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6" name="AutoShape 15">
              <a:extLst>
                <a:ext uri="{FF2B5EF4-FFF2-40B4-BE49-F238E27FC236}">
                  <a16:creationId xmlns:a16="http://schemas.microsoft.com/office/drawing/2014/main" id="{9D6DA2DA-F307-EC4B-98C3-77D81566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3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" name="AutoShape 16">
              <a:extLst>
                <a:ext uri="{FF2B5EF4-FFF2-40B4-BE49-F238E27FC236}">
                  <a16:creationId xmlns:a16="http://schemas.microsoft.com/office/drawing/2014/main" id="{37DADC77-B5BB-BB4F-90A1-15499CC9F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7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AutoShape 17">
              <a:extLst>
                <a:ext uri="{FF2B5EF4-FFF2-40B4-BE49-F238E27FC236}">
                  <a16:creationId xmlns:a16="http://schemas.microsoft.com/office/drawing/2014/main" id="{6CEABEBE-8038-DB40-9824-4B9652909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1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6A6DA591-1E38-7B4B-85A2-D4A4F4749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6903" y="4200323"/>
              <a:ext cx="6248400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>
              <a:extLst>
                <a:ext uri="{FF2B5EF4-FFF2-40B4-BE49-F238E27FC236}">
                  <a16:creationId xmlns:a16="http://schemas.microsoft.com/office/drawing/2014/main" id="{409B689F-9C06-904B-96AA-EC82ED547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5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087C72-9606-1D43-BF6B-36BCC44BC490}"/>
              </a:ext>
            </a:extLst>
          </p:cNvPr>
          <p:cNvGrpSpPr/>
          <p:nvPr/>
        </p:nvGrpSpPr>
        <p:grpSpPr>
          <a:xfrm>
            <a:off x="2096903" y="4320409"/>
            <a:ext cx="6248400" cy="76200"/>
            <a:chOff x="2096903" y="3539178"/>
            <a:chExt cx="6248400" cy="76200"/>
          </a:xfrm>
        </p:grpSpPr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401BB153-2802-6E49-93B0-6D0E6F2AB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903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96774FC8-C821-1B4C-B7EF-A83F5255D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641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C40B04EF-65F6-E340-8AD9-4D106EC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703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9A16C664-EE42-664B-A556-1492F7D27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441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9B238E1D-DD70-6744-B2A4-2B546B9FE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6903" y="3575691"/>
              <a:ext cx="6248400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8C60F10C-33FE-CF4C-B581-A829B781A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503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1360669-78D8-EF47-B6B6-45F39291B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7"/>
          <a:stretch/>
        </p:blipFill>
        <p:spPr>
          <a:xfrm>
            <a:off x="3470392" y="1885686"/>
            <a:ext cx="3633149" cy="7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C27FE5-9F9D-EC4E-BAFE-22E112C9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536" y="5183154"/>
            <a:ext cx="3909134" cy="157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65A4D3-B0CA-FB48-887B-B023A3D9F8D0}"/>
              </a:ext>
            </a:extLst>
          </p:cNvPr>
          <p:cNvCxnSpPr/>
          <p:nvPr/>
        </p:nvCxnSpPr>
        <p:spPr>
          <a:xfrm>
            <a:off x="3950563" y="3604334"/>
            <a:ext cx="524078" cy="5326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A27378-BF4B-D04C-B4A9-E13FA21F28DF}"/>
              </a:ext>
            </a:extLst>
          </p:cNvPr>
          <p:cNvCxnSpPr/>
          <p:nvPr/>
        </p:nvCxnSpPr>
        <p:spPr>
          <a:xfrm>
            <a:off x="6541363" y="3588593"/>
            <a:ext cx="524078" cy="5326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2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2370-8E65-E042-BC97-087D4926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TODO: Monitor &amp; Maintain CA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91AF-6B20-AA41-859C-E1E934CA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322773"/>
            <a:ext cx="9704440" cy="5188250"/>
          </a:xfrm>
        </p:spPr>
        <p:txBody>
          <a:bodyPr/>
          <a:lstStyle/>
          <a:p>
            <a:r>
              <a:rPr lang="en-US" dirty="0"/>
              <a:t>Check clients for disconnected channels</a:t>
            </a:r>
          </a:p>
          <a:p>
            <a:pPr lvl="1"/>
            <a:r>
              <a:rPr lang="en-US" dirty="0"/>
              <a:t>Archive</a:t>
            </a:r>
          </a:p>
          <a:p>
            <a:pPr lvl="1"/>
            <a:r>
              <a:rPr lang="en-US" dirty="0"/>
              <a:t>Displays</a:t>
            </a:r>
          </a:p>
          <a:p>
            <a:pPr lvl="1"/>
            <a:r>
              <a:rPr lang="en-US" dirty="0"/>
              <a:t>Run “</a:t>
            </a:r>
            <a:r>
              <a:rPr lang="en-US" dirty="0" err="1"/>
              <a:t>caSnooper</a:t>
            </a:r>
            <a:r>
              <a:rPr lang="en-US" dirty="0"/>
              <a:t>” to spot such clients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Periodically run “</a:t>
            </a:r>
            <a:r>
              <a:rPr lang="en-US" dirty="0" err="1"/>
              <a:t>casw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Lists “beacon anomalies”</a:t>
            </a:r>
            <a:br>
              <a:rPr lang="en-US" dirty="0"/>
            </a:br>
            <a:r>
              <a:rPr lang="en-US" dirty="0"/>
              <a:t>Are those CA servers indeed “new”?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D499B33-0AE3-A141-A88C-8D8F08501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43"/>
          <a:stretch/>
        </p:blipFill>
        <p:spPr>
          <a:xfrm>
            <a:off x="7457244" y="2376668"/>
            <a:ext cx="4532618" cy="413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FBCB1-B542-074C-82C6-5D59DAF75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7"/>
          <a:stretch/>
        </p:blipFill>
        <p:spPr>
          <a:xfrm>
            <a:off x="8356713" y="1322773"/>
            <a:ext cx="3633149" cy="72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03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74F9-B02F-AD41-8B48-221CA853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65125"/>
            <a:ext cx="3488509" cy="5958763"/>
          </a:xfrm>
        </p:spPr>
        <p:txBody>
          <a:bodyPr>
            <a:normAutofit/>
          </a:bodyPr>
          <a:lstStyle/>
          <a:p>
            <a:r>
              <a:rPr lang="en-US" dirty="0" err="1"/>
              <a:t>caSnooper</a:t>
            </a:r>
            <a:br>
              <a:rPr lang="en-US" dirty="0"/>
            </a:br>
            <a:r>
              <a:rPr lang="en-US" dirty="0"/>
              <a:t>Example</a:t>
            </a:r>
            <a:br>
              <a:rPr lang="en-US" dirty="0"/>
            </a:br>
            <a:br>
              <a:rPr lang="en-US" sz="2700" dirty="0"/>
            </a:br>
            <a:r>
              <a:rPr lang="en-US" sz="2400" dirty="0" err="1"/>
              <a:t>caSnooper</a:t>
            </a:r>
            <a:r>
              <a:rPr lang="en-US" sz="2400" dirty="0"/>
              <a:t> –p20 –t20</a:t>
            </a:r>
            <a:br>
              <a:rPr lang="en-US" sz="2400" dirty="0"/>
            </a:br>
            <a:br>
              <a:rPr lang="en-US" sz="2400" dirty="0"/>
            </a:br>
            <a:endParaRPr lang="en-US" sz="40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34FD039-6224-1142-9C03-0DBDA0893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24" y="0"/>
            <a:ext cx="822277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275272-800D-1F4E-AB42-A1BF9BD8A0FD}"/>
              </a:ext>
            </a:extLst>
          </p:cNvPr>
          <p:cNvSpPr/>
          <p:nvPr/>
        </p:nvSpPr>
        <p:spPr>
          <a:xfrm>
            <a:off x="7529969" y="3905426"/>
            <a:ext cx="1998592" cy="2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B53A6-245E-7447-AF55-812F0E45707B}"/>
              </a:ext>
            </a:extLst>
          </p:cNvPr>
          <p:cNvSpPr/>
          <p:nvPr/>
        </p:nvSpPr>
        <p:spPr>
          <a:xfrm>
            <a:off x="7459053" y="5066230"/>
            <a:ext cx="702181" cy="2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EF093-FA24-ED41-8124-27E40E45533D}"/>
              </a:ext>
            </a:extLst>
          </p:cNvPr>
          <p:cNvSpPr/>
          <p:nvPr/>
        </p:nvSpPr>
        <p:spPr>
          <a:xfrm>
            <a:off x="7802873" y="3509471"/>
            <a:ext cx="555477" cy="2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A8E7FFD9-F4FC-C246-A83C-EBB3064BCB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DD5170A-4E89-F145-AB1D-76E1AB53E888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C5E10A8-2039-D249-A816-F539FC9A5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caRepeater?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3BEBF26-B0BE-8D4D-AC02-F0F4F6C13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2500" y="1063626"/>
            <a:ext cx="8191500" cy="335121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Older OSs didn't allow multiple programs to listen to the same UDP port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They didn't see the beacons (UDP broadcasts)!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caRepeater solves this problem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There is one caRepeater process per workstation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Clients make a TCP connection to it when they start up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caRepeater receives the beacons</a:t>
            </a:r>
          </a:p>
          <a:p>
            <a:pPr lvl="2"/>
            <a:r>
              <a:rPr lang="en-US" altLang="en-US" sz="1800">
                <a:solidFill>
                  <a:srgbClr val="FF7800"/>
                </a:solidFill>
                <a:ea typeface="ＭＳ Ｐゴシック" panose="020B0600070205080204" pitchFamily="34" charset="-128"/>
              </a:rPr>
              <a:t>EPICS_CA_REPEATER_PORT</a:t>
            </a:r>
            <a:r>
              <a:rPr lang="en-US" altLang="en-US" sz="1800">
                <a:ea typeface="ＭＳ Ｐゴシック" panose="020B0600070205080204" pitchFamily="34" charset="-128"/>
              </a:rPr>
              <a:t>[usually 5065]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.. and forwards them to clients.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AB1C3CB-BCC6-8C40-90C8-6A5C086D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4191000"/>
            <a:ext cx="5181600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Client Computer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DF5693A9-F393-814B-A594-49D65F7E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876801"/>
            <a:ext cx="1600200" cy="4556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454" tIns="18728" rIns="37454" bIns="18728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CaRepeater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9D7D108-F7C0-B44A-B768-66F42F6F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43053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15DD4D8B-5952-4849-A40A-4EF179D5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48768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217E88E4-8932-3843-A84A-BF929F70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54483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8137" name="Line 9">
            <a:extLst>
              <a:ext uri="{FF2B5EF4-FFF2-40B4-BE49-F238E27FC236}">
                <a16:creationId xmlns:a16="http://schemas.microsoft.com/office/drawing/2014/main" id="{076AEA3C-C1A2-B14D-8626-291D584072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375" y="44958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0848DCAB-CD42-B546-A83C-9E3394517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5181600"/>
            <a:ext cx="1447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C84C1BC2-03C8-1044-9ED9-425581FC2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51054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24">
            <a:extLst>
              <a:ext uri="{FF2B5EF4-FFF2-40B4-BE49-F238E27FC236}">
                <a16:creationId xmlns:a16="http://schemas.microsoft.com/office/drawing/2014/main" id="{94948C74-8DBF-294F-9496-1B0E6B037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4" y="5084763"/>
            <a:ext cx="6937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25">
            <a:extLst>
              <a:ext uri="{FF2B5EF4-FFF2-40B4-BE49-F238E27FC236}">
                <a16:creationId xmlns:a16="http://schemas.microsoft.com/office/drawing/2014/main" id="{E000DC17-203E-2140-8A90-ABC753109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50" y="4532313"/>
            <a:ext cx="711200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26">
            <a:extLst>
              <a:ext uri="{FF2B5EF4-FFF2-40B4-BE49-F238E27FC236}">
                <a16:creationId xmlns:a16="http://schemas.microsoft.com/office/drawing/2014/main" id="{AED8F2BE-F8F7-0C4E-BEEE-AB9D959F3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2651" y="5170489"/>
            <a:ext cx="701675" cy="477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27">
            <a:extLst>
              <a:ext uri="{FF2B5EF4-FFF2-40B4-BE49-F238E27FC236}">
                <a16:creationId xmlns:a16="http://schemas.microsoft.com/office/drawing/2014/main" id="{25219F08-8F0D-5F4C-80CA-357C7EC2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4295775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IOC1</a:t>
            </a:r>
          </a:p>
        </p:txBody>
      </p:sp>
      <p:sp>
        <p:nvSpPr>
          <p:cNvPr id="48144" name="Rectangle 28">
            <a:extLst>
              <a:ext uri="{FF2B5EF4-FFF2-40B4-BE49-F238E27FC236}">
                <a16:creationId xmlns:a16="http://schemas.microsoft.com/office/drawing/2014/main" id="{97380C6A-F486-5E4E-B3CC-A605823E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48641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IOC2</a:t>
            </a:r>
          </a:p>
        </p:txBody>
      </p:sp>
      <p:sp>
        <p:nvSpPr>
          <p:cNvPr id="48145" name="Rectangle 29">
            <a:extLst>
              <a:ext uri="{FF2B5EF4-FFF2-40B4-BE49-F238E27FC236}">
                <a16:creationId xmlns:a16="http://schemas.microsoft.com/office/drawing/2014/main" id="{BA809B05-543B-4349-A72D-2A400524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541655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IOC3</a:t>
            </a:r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C7784219-E1D6-584D-B3B5-4ABD15526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014" y="5084763"/>
            <a:ext cx="6937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AutoShape 17">
            <a:extLst>
              <a:ext uri="{FF2B5EF4-FFF2-40B4-BE49-F238E27FC236}">
                <a16:creationId xmlns:a16="http://schemas.microsoft.com/office/drawing/2014/main" id="{3755EA09-BBDD-C742-8365-4B588D6A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5019676"/>
            <a:ext cx="93662" cy="142875"/>
          </a:xfrm>
          <a:prstGeom prst="flowChartConnector">
            <a:avLst/>
          </a:prstGeom>
          <a:solidFill>
            <a:srgbClr val="FF78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D4C1876A-5C25-384C-92AE-527AA2F08D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9DC69FD-8AA0-774C-9EEF-838D4075271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4C321F1-1C8A-CD42-BC56-32DF0C92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Issues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F22DC0-D77F-924C-AAE1-B2D97DA9F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839788"/>
            <a:ext cx="8694737" cy="50673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CA Client does not connect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Check basic network connectivity.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Can server and client machines 'ping' each other?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Check EPICS_CA_ADDR_LIST if server is on different subnet.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CA Client does not re-connect after network issue or IOC reboot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Use casw, wireshark: Does the client computer receive the (anomal) beacons of the rebooting IOC?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Check EPICS_CAS_BEACON_ADDR_LIST,since routers will not forward beacons across subnets.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Check if 'caRepeater' is running on the client.</a:t>
            </a:r>
          </a:p>
        </p:txBody>
      </p:sp>
    </p:spTree>
  </p:cSld>
  <p:clrMapOvr>
    <a:masterClrMapping/>
  </p:clrMapOvr>
  <p:transition spd="slow" advTm="44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>
            <a:extLst>
              <a:ext uri="{FF2B5EF4-FFF2-40B4-BE49-F238E27FC236}">
                <a16:creationId xmlns:a16="http://schemas.microsoft.com/office/drawing/2014/main" id="{77827AEA-F6DF-704C-B7BA-AFB355C18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6E917AC-EDA6-6C4D-8F8B-8160751CC2A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91F9692-E1AE-1748-B3EA-ABCA568E7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PV (Channel)?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7F94CD8-250A-D140-88AB-2AAE51EB1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993775"/>
            <a:ext cx="8347075" cy="4402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Whenever there's a CA server out there which decides to respond to a search request, that's a PV!</a:t>
            </a:r>
          </a:p>
          <a:p>
            <a:pPr>
              <a:lnSpc>
                <a:spcPct val="10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iocCore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responds to "{record}.{field}" searches if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{record} is for a record on this IOC,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and the {field} is an accessible field of that record,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or it's the pseudo-field "RTYP" (record type).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So every field of every record is a PV.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But you can implement your own CA server based on the CAS library (for C++), or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pcaspy</a:t>
            </a:r>
            <a:r>
              <a:rPr lang="en-US" altLang="en-US" sz="2400" dirty="0">
                <a:ea typeface="ＭＳ Ｐゴシック" panose="020B0600070205080204" pitchFamily="34" charset="-128"/>
              </a:rPr>
              <a:t> wrapper for Python, and then you decide when to respond!</a:t>
            </a:r>
          </a:p>
        </p:txBody>
      </p:sp>
    </p:spTree>
  </p:cSld>
  <p:clrMapOvr>
    <a:masterClrMapping/>
  </p:clrMapOvr>
  <p:transition spd="slow" advTm="44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B5751E0B-4CF0-5D48-8C7B-32DA685B0A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B72BFC4-7AEF-CD45-AABF-4D80B8F75C2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DDD2929-A0B0-2A4B-8D30-719F0559C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Channel Properties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3FEC51D-6866-4342-B0F6-677FF4582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346200"/>
            <a:ext cx="8486775" cy="4114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Each channel comes with properties: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Value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of type string or double or int or …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Scalar or array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Time stamp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Up to nanosecond precision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Severity code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OK, MINOR, MAJOR, or INVALID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Status code to qualify the severity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OK,  READ error, WRITE error, at HIGH limit, …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units, suggested display range, control limits, alarm limits.</a:t>
            </a:r>
          </a:p>
        </p:txBody>
      </p:sp>
    </p:spTree>
  </p:cSld>
  <p:clrMapOvr>
    <a:masterClrMapping/>
  </p:clrMapOvr>
  <p:transition spd="slow" advTm="44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>
            <a:extLst>
              <a:ext uri="{FF2B5EF4-FFF2-40B4-BE49-F238E27FC236}">
                <a16:creationId xmlns:a16="http://schemas.microsoft.com/office/drawing/2014/main" id="{D9A07888-0238-4B44-9FCD-7D95B2E0A7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012957B-7A46-0943-A3BC-6998747DFA02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EAA247D-503D-694A-B345-08A65117A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interface to properties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2F2077-4F96-A140-A0E7-3913325B9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4650" y="1354138"/>
            <a:ext cx="8229600" cy="4767262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available properties are fixed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One cannot add a new 'color' property.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request types are fixed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"DBR_…" types.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Available: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Just value.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Value with status and severity.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Value with status, severity and time stamp.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"Everything:" value, units, time, status, limits, …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Not available: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Custom combinations like value with units.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See `</a:t>
            </a:r>
            <a:r>
              <a:rPr lang="en-US" altLang="en-US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dirty="0">
                <a:ea typeface="ＭＳ Ｐゴシック" panose="020B0600070205080204" pitchFamily="34" charset="-128"/>
              </a:rPr>
              <a:t> –h`</a:t>
            </a:r>
          </a:p>
        </p:txBody>
      </p:sp>
    </p:spTree>
  </p:cSld>
  <p:clrMapOvr>
    <a:masterClrMapping/>
  </p:clrMapOvr>
  <p:transition spd="slow" advTm="4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230A-860C-574B-B3FA-74CCD87D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over similar Control System/IoT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6A36-5553-B74D-BDE3-B8783342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0" y="1188720"/>
            <a:ext cx="11419468" cy="515721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”Zero config” for small setups</a:t>
            </a:r>
            <a:r>
              <a:rPr lang="en-US" dirty="0"/>
              <a:t>, yet scales to large networks</a:t>
            </a:r>
          </a:p>
          <a:p>
            <a:r>
              <a:rPr lang="en-US" dirty="0"/>
              <a:t>Distributed, </a:t>
            </a:r>
            <a:r>
              <a:rPr lang="en-US" dirty="0">
                <a:solidFill>
                  <a:srgbClr val="0070C0"/>
                </a:solidFill>
              </a:rPr>
              <a:t>no central “Name Server” or “Broker” bottleneck</a:t>
            </a:r>
          </a:p>
          <a:p>
            <a:r>
              <a:rPr lang="en-US" dirty="0"/>
              <a:t>Read/write/subscribe (</a:t>
            </a:r>
            <a:r>
              <a:rPr lang="en-US" dirty="0">
                <a:solidFill>
                  <a:srgbClr val="0070C0"/>
                </a:solidFill>
              </a:rPr>
              <a:t>‘get’, ‘put’, ‘monitor’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Monitor sends initial value</a:t>
            </a:r>
          </a:p>
          <a:p>
            <a:pPr lvl="1"/>
            <a:r>
              <a:rPr lang="en-US" dirty="0"/>
              <a:t>‘put-callback’ option for assured completion</a:t>
            </a:r>
          </a:p>
          <a:p>
            <a:r>
              <a:rPr lang="en-US" dirty="0">
                <a:solidFill>
                  <a:srgbClr val="0070C0"/>
                </a:solidFill>
              </a:rPr>
              <a:t>Data types that combine value with timestamp, units, status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x-none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Since ca. 1990.</a:t>
            </a:r>
            <a:br>
              <a:rPr lang="en-US" altLang="x-none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altLang="x-none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Upcoming alternative: PV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8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>
            <a:extLst>
              <a:ext uri="{FF2B5EF4-FFF2-40B4-BE49-F238E27FC236}">
                <a16:creationId xmlns:a16="http://schemas.microsoft.com/office/drawing/2014/main" id="{569657A3-F80F-CA43-961F-D652D6C0FF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4C93D56-9074-B749-9B0E-AB8289AE8866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794CA3C-0F59-E240-99A8-8208136A0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978729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Records &amp; Fields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 vs. Channels &amp; Properties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E092ADE-4D7D-7F48-8B27-77039D375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0557" y="1424813"/>
            <a:ext cx="8505825" cy="47688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CA client asks for the properties of a channel.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implementer of the CA server decides how to answer.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 err="1">
                <a:ea typeface="ＭＳ Ｐゴシック" panose="020B0600070205080204" pitchFamily="34" charset="-128"/>
              </a:rPr>
              <a:t>iocCore</a:t>
            </a:r>
            <a:r>
              <a:rPr lang="en-US" altLang="en-US" dirty="0">
                <a:ea typeface="ＭＳ Ｐゴシック" panose="020B0600070205080204" pitchFamily="34" charset="-128"/>
              </a:rPr>
              <a:t> implementation maps the fields of a record to the properties of a channel.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Details are in the source code for the respective record type. Not always predictable or meaningful!</a:t>
            </a:r>
          </a:p>
        </p:txBody>
      </p:sp>
    </p:spTree>
  </p:cSld>
  <p:clrMapOvr>
    <a:masterClrMapping/>
  </p:clrMapOvr>
  <p:transition spd="slow" advTm="44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>
            <a:extLst>
              <a:ext uri="{FF2B5EF4-FFF2-40B4-BE49-F238E27FC236}">
                <a16:creationId xmlns:a16="http://schemas.microsoft.com/office/drawing/2014/main" id="{3E85B04B-A872-5646-B769-AA380C9AA7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69BC896-F2E1-754C-B50E-2F3E916D921E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A81BEBF-5F0C-5841-A629-E8F0273EB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AI record "fred"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8EB3FB3-7138-B646-9EC3-9C4253249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058864"/>
            <a:ext cx="8605837" cy="4948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PV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fred</a:t>
            </a:r>
            <a:r>
              <a:rPr lang="en-US" altLang="en-US" sz="2400" dirty="0">
                <a:ea typeface="ＭＳ Ｐゴシック" panose="020B0600070205080204" pitchFamily="34" charset="-128"/>
              </a:rPr>
              <a:t>" or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fred.VAL</a:t>
            </a:r>
            <a:r>
              <a:rPr lang="en-US" altLang="en-US" sz="2400" dirty="0">
                <a:ea typeface="ＭＳ Ｐゴシック" panose="020B0600070205080204" pitchFamily="34" charset="-128"/>
              </a:rPr>
              <a:t>"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value property of channel = VAL field of record.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Type double, one element (scalar).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time property 		= TIME field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status 			= STAT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Severity		 	= SEVR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units 			= EGU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Precision			= PREC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display limit low, high	= LOPR, HOPR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control limit low, high	= LOPR, HOPR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alarm limits 		= LOLO, LOW, HIGH, HIHI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Makes a lot of sense.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GUI can display the value together with units, formatted according to the precision, as e.g. "12.37 volts”.</a:t>
            </a:r>
          </a:p>
        </p:txBody>
      </p:sp>
    </p:spTree>
  </p:cSld>
  <p:clrMapOvr>
    <a:masterClrMapping/>
  </p:clrMapOvr>
  <p:transition spd="slow" advTm="44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>
            <a:extLst>
              <a:ext uri="{FF2B5EF4-FFF2-40B4-BE49-F238E27FC236}">
                <a16:creationId xmlns:a16="http://schemas.microsoft.com/office/drawing/2014/main" id="{4A0EFB35-4245-3542-ADB4-3C651E6B48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C4414C2-FDE3-2B43-BA63-DD711A3306D0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8BCE56AA-970F-2E46-934E-4F8998A9B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AI record "fred"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3FD765B-6EB3-E24A-A651-04D503C4D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346200"/>
            <a:ext cx="8605837" cy="466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PV "fred.SCAN"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value property of channel = SCAN field of record.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Type enumerated, values: "Passive", "1 second", ...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time property 		= TIME field?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status 			= STAT?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Severity		 	= SEVR?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control limit low, high	= 0, ??</a:t>
            </a:r>
          </a:p>
          <a:p>
            <a:pPr lvl="1">
              <a:lnSpc>
                <a:spcPct val="8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 advTm="44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01EB50D5-8144-5E42-BC09-266AD78B6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1" y="153988"/>
            <a:ext cx="8939213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will ‘</a:t>
            </a:r>
            <a:r>
              <a:rPr lang="en-US" altLang="ja-JP">
                <a:ea typeface="ＭＳ Ｐゴシック" panose="020B0600070205080204" pitchFamily="34" charset="-128"/>
              </a:rPr>
              <a:t>camonitor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receive new value?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CD0D65AD-1867-9140-B94C-EA9454A3A8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25525"/>
            <a:ext cx="8923338" cy="54308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the CA server (IOC) sends a new value!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Analog records: VAL change &gt;= MDEL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Binary records: Every change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Assuming Client uses ‘DBE_VALUE’ subscription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DBE_LOG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Meant for archive systems. Analog record change &gt;= ADEL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DBE_ALARM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Meant for alarm systems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B0064776-FE29-9140-82D9-B5329A7C2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Database Channel Access Link Flags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CC758721-8557-3D43-A052-0729446D8D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354138"/>
            <a:ext cx="8515350" cy="507841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CA: Force CA link, even though target in same IOC</a:t>
            </a:r>
          </a:p>
          <a:p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CP</a:t>
            </a:r>
            <a:r>
              <a:rPr lang="en-US" altLang="en-US">
                <a:ea typeface="ＭＳ Ｐゴシック" panose="020B0600070205080204" pitchFamily="34" charset="-128"/>
              </a:rPr>
              <a:t>: For INP link, process on received CA monitor</a:t>
            </a:r>
          </a:p>
          <a:p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CPP</a:t>
            </a:r>
            <a:r>
              <a:rPr lang="en-US" altLang="en-US">
                <a:ea typeface="ＭＳ Ｐゴシック" panose="020B0600070205080204" pitchFamily="34" charset="-128"/>
              </a:rPr>
              <a:t>: CP, but only if SCAN=Passive</a:t>
            </a:r>
          </a:p>
          <a:p>
            <a:pPr>
              <a:buFont typeface="Symbol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Allows for “process record if inputs change”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id="{73CBB6BB-0F0E-1F46-9C3A-A39E28A316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59BC0B4-C911-CF4B-800E-F52E33D9E254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9D052E2-41C7-0741-BC14-2E02377CF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Points to remember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B94E6E-261D-674C-BEA7-A1F9122FC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919164"/>
            <a:ext cx="8745537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 99% of the cases, CA "just works"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not, check EPICS_CA_ADDR_LIST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that's not it, there could be a subnet/router issue with UDP search broadcasts and beacons.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Channel/property and Record/field are different things!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This decouples the CA clients from the IOC database and its record types, allowing EPICS collaborators to share CA client tools for vastly different records and databases.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But also means that CA clients have no idea about records nor fields.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Client can't know that there might be a "readback" AI that goes with a "setpoint" AO record.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archiver stores channels and their properties, not a whole AI or motor record.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Important properties for dealing with waveform data is definitely missing (sample rate, type of data).</a:t>
            </a:r>
          </a:p>
        </p:txBody>
      </p:sp>
    </p:spTree>
  </p:cSld>
  <p:clrMapOvr>
    <a:masterClrMapping/>
  </p:clrMapOvr>
  <p:transition spd="slow" advTm="4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3003B23-6B03-1041-A7DD-38A2DFA9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a ‘news’ website…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7F35C18-CBCB-7C44-8B64-4324D9815C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1" y="1135064"/>
            <a:ext cx="4335463" cy="5140325"/>
          </a:xfrm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People create web pages with news</a:t>
            </a:r>
          </a:p>
          <a:p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http:// serves them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Doesn’t mean you can list all the people,</a:t>
            </a:r>
            <a:b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 get the color of their socks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People might change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Some pages are created by programs,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they don’t wear socks!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F81053-12DC-2145-937E-05567CB39CD4}"/>
              </a:ext>
            </a:extLst>
          </p:cNvPr>
          <p:cNvSpPr txBox="1">
            <a:spLocks/>
          </p:cNvSpPr>
          <p:nvPr/>
        </p:nvSpPr>
        <p:spPr bwMode="auto">
          <a:xfrm>
            <a:off x="6422200" y="1043624"/>
            <a:ext cx="4335462" cy="5140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Records on IOCs provide data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Channel Access serves them</a:t>
            </a:r>
            <a:endParaRPr lang="en-US" b="0" kern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endParaRPr lang="en-US" b="0" kern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Doesn’t mean you can list all records</a:t>
            </a:r>
          </a:p>
          <a:p>
            <a:pPr lvl="1">
              <a:defRPr/>
            </a:pP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IOCs might change</a:t>
            </a:r>
          </a:p>
          <a:p>
            <a:pPr lvl="1">
              <a:defRPr/>
            </a:pP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Some channels are provided by python, LabVIEW, …,</a:t>
            </a:r>
            <a:b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b="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no records!</a:t>
            </a:r>
          </a:p>
          <a:p>
            <a:pPr>
              <a:defRPr/>
            </a:pPr>
            <a:endParaRPr lang="en-US" b="0" kern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9A7D105-E853-EA4F-813D-ACD4C23C9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Keep in mind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F14D046F-576A-DE4E-95FC-49094916C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1" y="1135064"/>
            <a:ext cx="4335463" cy="5140325"/>
          </a:xfrm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The protocol http:// is different from the people who create web sites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BFB9B3-6818-ED4A-BDA9-9B417B7CB00F}"/>
              </a:ext>
            </a:extLst>
          </p:cNvPr>
          <p:cNvSpPr txBox="1">
            <a:spLocks/>
          </p:cNvSpPr>
          <p:nvPr/>
        </p:nvSpPr>
        <p:spPr bwMode="auto">
          <a:xfrm>
            <a:off x="6211888" y="1135064"/>
            <a:ext cx="4335462" cy="2293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The Channel Access (and PV Access) protocol is different from the IOCs and records</a:t>
            </a:r>
            <a:endParaRPr lang="en-US" b="0" kern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F12837-5A9F-D240-B497-18FE8BCBB6C2}"/>
              </a:ext>
            </a:extLst>
          </p:cNvPr>
          <p:cNvSpPr txBox="1">
            <a:spLocks/>
          </p:cNvSpPr>
          <p:nvPr/>
        </p:nvSpPr>
        <p:spPr bwMode="auto">
          <a:xfrm>
            <a:off x="2366963" y="4162425"/>
            <a:ext cx="7226300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kern="0" dirty="0">
                <a:solidFill>
                  <a:schemeClr val="tx1"/>
                </a:solidFill>
              </a:rPr>
              <a:t>This ‘decoupling’ has proven essential but is often forgotten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>
            <a:extLst>
              <a:ext uri="{FF2B5EF4-FFF2-40B4-BE49-F238E27FC236}">
                <a16:creationId xmlns:a16="http://schemas.microsoft.com/office/drawing/2014/main" id="{18E32D97-2D61-194E-95B8-D53BFF746C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E60DED2-8378-C94D-A2D7-750A484E684A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12E521C-0AAC-DE42-A874-422C70EC7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4338" y="0"/>
            <a:ext cx="822960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Process Variable?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4AA105-B28A-8F4D-A44C-E03F3A183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8" y="1039813"/>
            <a:ext cx="8337550" cy="47688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Good question!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"A named piece of data with attributes”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Consider this record: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record(calc, "t1:calcExample")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        field(DESC, "Sawtooth Ramp")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        field(SCAN, "1 second")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        field(CALC, "(A&lt;10)?(A+1):0")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        field(INPA, "t1:calcExample.VAL")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		}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 advTm="4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>
            <a:extLst>
              <a:ext uri="{FF2B5EF4-FFF2-40B4-BE49-F238E27FC236}">
                <a16:creationId xmlns:a16="http://schemas.microsoft.com/office/drawing/2014/main" id="{AEDE946A-B708-0147-993E-6A899F7B7B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8ED5DFB-E9B9-C348-88EB-7AC3BE2801D5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B72BBBD-16ED-244A-96AB-41F1D634A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226" y="-25400"/>
            <a:ext cx="8685213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PV, given that record?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ECCBE4-CC84-424B-AE5A-40CCD1F0C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4650" y="906463"/>
            <a:ext cx="8229600" cy="5262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"t1:calcExample"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PV for the current value of the record.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Number 0…10, changes each second.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"t1:calcExample.DESC"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PV for the DESC (description) field of the record.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String "Sawtooth Ramp", static.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"t1:calcExample.VAL"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Same as "t1:calcExample".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“t1:calcExample.SCAN”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“1 second”, type enumerated, static.</a:t>
            </a:r>
          </a:p>
          <a:p>
            <a:pPr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2400">
                <a:solidFill>
                  <a:srgbClr val="3366FF"/>
                </a:solidFill>
                <a:ea typeface="ＭＳ Ｐゴシック" panose="020B0600070205080204" pitchFamily="34" charset="-128"/>
              </a:rPr>
              <a:t>Pretty much every field of a record can be a PV: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olidFill>
                  <a:srgbClr val="3366FF"/>
                </a:solidFill>
                <a:ea typeface="ＭＳ Ｐゴシック" panose="020B0600070205080204" pitchFamily="34" charset="-128"/>
              </a:rPr>
              <a:t>"{record name}.{field name}"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olidFill>
                  <a:srgbClr val="3366FF"/>
                </a:solidFill>
                <a:ea typeface="ＭＳ Ｐゴシック" panose="020B0600070205080204" pitchFamily="34" charset="-128"/>
              </a:rPr>
              <a:t>".VAL" is implied when omitting field</a:t>
            </a:r>
          </a:p>
          <a:p>
            <a:pPr lvl="1">
              <a:lnSpc>
                <a:spcPct val="8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 advTm="4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501BB0A1-EE95-6048-B954-33F619FC8F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F4FBA9F-CA06-694F-9068-168D77A2AB2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337FF0E-12E1-6145-9EEE-5249B989B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'caget', 'caput’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37C9471A-E580-744F-B006-FF57276B9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089026"/>
            <a:ext cx="8656637" cy="4371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'</a:t>
            </a:r>
            <a:r>
              <a:rPr lang="en-US" sz="2400" dirty="0" err="1"/>
              <a:t>caget</a:t>
            </a:r>
            <a:r>
              <a:rPr lang="en-US" sz="2400" dirty="0"/>
              <a:t>' command-line tool: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caget</a:t>
            </a:r>
            <a:r>
              <a:rPr lang="en-US" sz="1600" dirty="0">
                <a:latin typeface="Courier" charset="0"/>
              </a:rPr>
              <a:t> t1:calcExample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t1:calcExample                 6 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caget</a:t>
            </a:r>
            <a:r>
              <a:rPr lang="en-US" sz="1600" dirty="0">
                <a:latin typeface="Courier" charset="0"/>
              </a:rPr>
              <a:t> t1:calcExample.VAL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t1:calcExample.VAL             9 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caget</a:t>
            </a:r>
            <a:r>
              <a:rPr lang="en-US" sz="1600" dirty="0">
                <a:latin typeface="Courier" charset="0"/>
              </a:rPr>
              <a:t> t1:calcExample.DESC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t1:calcExample.DESC            </a:t>
            </a:r>
            <a:r>
              <a:rPr lang="en-US" sz="1600" dirty="0" err="1">
                <a:latin typeface="Courier" charset="0"/>
              </a:rPr>
              <a:t>Sawtooth</a:t>
            </a:r>
            <a:r>
              <a:rPr lang="en-US" sz="1600" dirty="0">
                <a:latin typeface="Courier" charset="0"/>
              </a:rPr>
              <a:t> Ramp </a:t>
            </a:r>
          </a:p>
          <a:p>
            <a:pPr lvl="1">
              <a:buFont typeface="Symbol" charset="0"/>
              <a:buNone/>
              <a:defRPr/>
            </a:pPr>
            <a:endParaRPr lang="en-US" sz="1600" dirty="0">
              <a:latin typeface="Courier" charset="0"/>
            </a:endParaRPr>
          </a:p>
          <a:p>
            <a:pPr marL="0" indent="0">
              <a:buNone/>
              <a:defRPr/>
            </a:pPr>
            <a:r>
              <a:rPr lang="en-US" sz="2400" dirty="0"/>
              <a:t>'caput' allows writing: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caput t1:calcExample.DESC "Howdy"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Old : t1:calcExample.DESC            </a:t>
            </a:r>
            <a:r>
              <a:rPr lang="en-US" sz="1600" dirty="0" err="1">
                <a:latin typeface="Courier" charset="0"/>
              </a:rPr>
              <a:t>Sawtooth</a:t>
            </a:r>
            <a:r>
              <a:rPr lang="en-US" sz="1600" dirty="0">
                <a:latin typeface="Courier" charset="0"/>
              </a:rPr>
              <a:t> Ramp 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New : t1:calcExample.DESC            Howdy</a:t>
            </a:r>
            <a:r>
              <a:rPr lang="en-US" sz="2000" dirty="0"/>
              <a:t> </a:t>
            </a:r>
          </a:p>
          <a:p>
            <a:pPr>
              <a:buFont typeface="Symbol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slow" advTm="4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>
            <a:extLst>
              <a:ext uri="{FF2B5EF4-FFF2-40B4-BE49-F238E27FC236}">
                <a16:creationId xmlns:a16="http://schemas.microsoft.com/office/drawing/2014/main" id="{FD8436BA-063D-6C4E-B954-641544D8D7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ABE8F1F-1946-7F4D-9892-4A6F07DEA63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A6326B2-33BC-7841-B729-9DDA73703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'camonitor'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27FEF4F-53C3-9245-BEBC-5529C874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8" y="1039813"/>
            <a:ext cx="8178800" cy="49260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'camonitor' </a:t>
            </a:r>
            <a:r>
              <a:rPr lang="en-US" altLang="en-US" sz="2400" i="1">
                <a:ea typeface="ＭＳ Ｐゴシック" panose="020B0600070205080204" pitchFamily="34" charset="-128"/>
              </a:rPr>
              <a:t>monitors</a:t>
            </a:r>
            <a:r>
              <a:rPr lang="en-US" altLang="en-US" sz="2400">
                <a:ea typeface="ＭＳ Ｐゴシック" panose="020B0600070205080204" pitchFamily="34" charset="-128"/>
              </a:rPr>
              <a:t> value changes: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&gt; camonitor t1:calcExample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13:26:03.332756 6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13:26:04.332809 7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13:26:05.332866 8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13:26:06.332928 9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13:26:07.332981 10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13:26:08.333034 0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13:26:09.333097 1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                 2006-10-06 13:26:10.333143 2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… plus one more each second…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… press Ctrl-C to stop …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endParaRPr lang="en-US" altLang="en-US" sz="1200">
              <a:latin typeface="Courier" pitchFamily="2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endParaRPr lang="en-US" altLang="en-US" sz="1200">
              <a:latin typeface="Courier" pitchFamily="2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&gt; camonitor t1:calcExample.DESC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t1:calcExample.DESC            2006-10-06 13:29:12.442257 Howdy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>
                <a:latin typeface="Courier" pitchFamily="2" charset="0"/>
                <a:ea typeface="ＭＳ Ｐゴシック" panose="020B0600070205080204" pitchFamily="34" charset="-128"/>
              </a:rPr>
              <a:t>… and then nothing … 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AKA </a:t>
            </a:r>
            <a:r>
              <a:rPr lang="en-US" altLang="en-US" sz="2400" i="1">
                <a:ea typeface="ＭＳ Ｐゴシック" panose="020B0600070205080204" pitchFamily="34" charset="-128"/>
              </a:rPr>
              <a:t>publish</a:t>
            </a:r>
            <a:r>
              <a:rPr lang="en-US" altLang="en-US" sz="2400">
                <a:ea typeface="ＭＳ Ｐゴシック" panose="020B0600070205080204" pitchFamily="34" charset="-128"/>
              </a:rPr>
              <a:t> and </a:t>
            </a:r>
            <a:r>
              <a:rPr lang="en-US" altLang="en-US" sz="2400" i="1">
                <a:ea typeface="ＭＳ Ｐゴシック" panose="020B0600070205080204" pitchFamily="34" charset="-128"/>
              </a:rPr>
              <a:t>subscribe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 advTm="44000"/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2939</Words>
  <Application>Microsoft Macintosh PowerPoint</Application>
  <PresentationFormat>Widescreen</PresentationFormat>
  <Paragraphs>465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ヒラギノ角ゴ Pro W3</vt:lpstr>
      <vt:lpstr>Arial</vt:lpstr>
      <vt:lpstr>Arial Black</vt:lpstr>
      <vt:lpstr>Calibri</vt:lpstr>
      <vt:lpstr>Century Gothic</vt:lpstr>
      <vt:lpstr>Courier</vt:lpstr>
      <vt:lpstr>Symbol</vt:lpstr>
      <vt:lpstr>Times New Roman</vt:lpstr>
      <vt:lpstr>ORNL</vt:lpstr>
      <vt:lpstr>Channel Access</vt:lpstr>
      <vt:lpstr>Channel Access: The EPICS Network Protocol</vt:lpstr>
      <vt:lpstr>Advantages over similar Control System/IoT Protocols</vt:lpstr>
      <vt:lpstr>Consider a ‘news’ website…</vt:lpstr>
      <vt:lpstr>Keep in mind</vt:lpstr>
      <vt:lpstr>What is a Process Variable?</vt:lpstr>
      <vt:lpstr>What is a PV, given that record?</vt:lpstr>
      <vt:lpstr>'caget', 'caput’</vt:lpstr>
      <vt:lpstr>'camonitor'</vt:lpstr>
      <vt:lpstr>How Clients find Channels</vt:lpstr>
      <vt:lpstr>Internet 101</vt:lpstr>
      <vt:lpstr>Search and Connect Procedure</vt:lpstr>
      <vt:lpstr>Search Request</vt:lpstr>
      <vt:lpstr>Important Environment Variables</vt:lpstr>
      <vt:lpstr>EPICS_CA_ADDR_LIST</vt:lpstr>
      <vt:lpstr>Channel Access in One Slide</vt:lpstr>
      <vt:lpstr>Multiple IOCs on Host</vt:lpstr>
      <vt:lpstr>Firewall?!</vt:lpstr>
      <vt:lpstr>Handling of Network Interruptions</vt:lpstr>
      <vt:lpstr>Beacons</vt:lpstr>
      <vt:lpstr>Beacons!</vt:lpstr>
      <vt:lpstr>Beacon: Seemed like a good idea, but…</vt:lpstr>
      <vt:lpstr>TODO: Monitor &amp; Maintain CA Network</vt:lpstr>
      <vt:lpstr>caSnooper Example  caSnooper –p20 –t20  </vt:lpstr>
      <vt:lpstr>caRepeater?</vt:lpstr>
      <vt:lpstr>Issues</vt:lpstr>
      <vt:lpstr>What is a PV (Channel)?</vt:lpstr>
      <vt:lpstr>Channel Properties</vt:lpstr>
      <vt:lpstr>Client interface to properties</vt:lpstr>
      <vt:lpstr>Records &amp; Fields   vs. Channels &amp; Properties</vt:lpstr>
      <vt:lpstr>Example: AI record "fred"</vt:lpstr>
      <vt:lpstr>Example: AI record "fred"</vt:lpstr>
      <vt:lpstr>When will ‘camonitor’ receive new value?</vt:lpstr>
      <vt:lpstr>Database Channel Access Link Flags</vt:lpstr>
      <vt:lpstr>Points to remember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2022-01-19T14:26:54Z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